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9"/>
  </p:normalViewPr>
  <p:slideViewPr>
    <p:cSldViewPr snapToGrid="0" snapToObjects="1">
      <p:cViewPr>
        <p:scale>
          <a:sx n="106" d="100"/>
          <a:sy n="106" d="100"/>
        </p:scale>
        <p:origin x="792" y="6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24706D-C0D2-458C-B305-EFCA5C85B95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526E4C-71F9-4C7A-9352-5084DB4CB7B5}">
      <dgm:prSet/>
      <dgm:spPr/>
      <dgm:t>
        <a:bodyPr/>
        <a:lstStyle/>
        <a:p>
          <a:pPr>
            <a:lnSpc>
              <a:spcPct val="100000"/>
            </a:lnSpc>
          </a:pPr>
          <a:r>
            <a:rPr lang="en-US" dirty="0"/>
            <a:t>CMS  initiated Hierarchical condition category(HCC) model which is a risk-adjustment model designed to estimate future health care costs for patient in 2004.</a:t>
          </a:r>
        </a:p>
        <a:p>
          <a:pPr>
            <a:lnSpc>
              <a:spcPct val="100000"/>
            </a:lnSpc>
          </a:pPr>
          <a:endParaRPr lang="en-US" dirty="0"/>
        </a:p>
      </dgm:t>
    </dgm:pt>
    <dgm:pt modelId="{51FFCEE6-68D0-4127-98AB-7F5B49D7715F}" type="parTrans" cxnId="{EA3859A1-A929-405B-BD22-3ED5938A29D2}">
      <dgm:prSet/>
      <dgm:spPr/>
      <dgm:t>
        <a:bodyPr/>
        <a:lstStyle/>
        <a:p>
          <a:endParaRPr lang="en-US"/>
        </a:p>
      </dgm:t>
    </dgm:pt>
    <dgm:pt modelId="{21CC716C-2972-43E2-B462-6EA940BF81B3}" type="sibTrans" cxnId="{EA3859A1-A929-405B-BD22-3ED5938A29D2}">
      <dgm:prSet/>
      <dgm:spPr/>
      <dgm:t>
        <a:bodyPr/>
        <a:lstStyle/>
        <a:p>
          <a:endParaRPr lang="en-US"/>
        </a:p>
      </dgm:t>
    </dgm:pt>
    <dgm:pt modelId="{F9FD134F-14BB-4F93-BBD4-C83DCC05BD4A}">
      <dgm:prSet/>
      <dgm:spPr/>
      <dgm:t>
        <a:bodyPr/>
        <a:lstStyle/>
        <a:p>
          <a:pPr>
            <a:lnSpc>
              <a:spcPct val="100000"/>
            </a:lnSpc>
          </a:pPr>
          <a:r>
            <a:rPr lang="en-US" dirty="0"/>
            <a:t>Hierarchical condition category coding helps communicate patient complexity and paint a picture of the whole patient. In addition to helping predict health care resource utilization, RAF scores are used to risk adjust quality and cost metrics. By accounting for difference in patient complexity, quality and cost performance can be more appropriately measured. </a:t>
          </a:r>
        </a:p>
      </dgm:t>
    </dgm:pt>
    <dgm:pt modelId="{2DF1D447-CD21-45AD-9243-43BE146DD814}" type="parTrans" cxnId="{0282D8DE-D479-4808-A839-B3BC43892390}">
      <dgm:prSet/>
      <dgm:spPr/>
      <dgm:t>
        <a:bodyPr/>
        <a:lstStyle/>
        <a:p>
          <a:endParaRPr lang="en-US"/>
        </a:p>
      </dgm:t>
    </dgm:pt>
    <dgm:pt modelId="{3C0974C5-314F-45E4-A513-90EF65FEC7C0}" type="sibTrans" cxnId="{0282D8DE-D479-4808-A839-B3BC43892390}">
      <dgm:prSet/>
      <dgm:spPr/>
      <dgm:t>
        <a:bodyPr/>
        <a:lstStyle/>
        <a:p>
          <a:endParaRPr lang="en-US"/>
        </a:p>
      </dgm:t>
    </dgm:pt>
    <dgm:pt modelId="{D10546FA-0A49-49BA-BA33-326DE1A11B82}" type="pres">
      <dgm:prSet presAssocID="{6D24706D-C0D2-458C-B305-EFCA5C85B953}" presName="root" presStyleCnt="0">
        <dgm:presLayoutVars>
          <dgm:dir/>
          <dgm:resizeHandles val="exact"/>
        </dgm:presLayoutVars>
      </dgm:prSet>
      <dgm:spPr/>
    </dgm:pt>
    <dgm:pt modelId="{49F82F3B-A03A-4A7B-A301-9D95F2CFB7C2}" type="pres">
      <dgm:prSet presAssocID="{E0526E4C-71F9-4C7A-9352-5084DB4CB7B5}" presName="compNode" presStyleCnt="0"/>
      <dgm:spPr/>
    </dgm:pt>
    <dgm:pt modelId="{7098651A-8EBF-496B-A678-8279FC6A3702}" type="pres">
      <dgm:prSet presAssocID="{E0526E4C-71F9-4C7A-9352-5084DB4CB7B5}" presName="bgRect" presStyleLbl="bgShp" presStyleIdx="0" presStyleCnt="2" custScaleX="100000" custScaleY="100098" custLinFactNeighborX="3153" custLinFactNeighborY="-10079"/>
      <dgm:spPr/>
    </dgm:pt>
    <dgm:pt modelId="{BEA1A8BE-C206-40E8-921C-9D6BD85ECE68}" type="pres">
      <dgm:prSet presAssocID="{E0526E4C-71F9-4C7A-9352-5084DB4CB7B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A95B6E17-E6F1-4728-944E-7190E4A325B8}" type="pres">
      <dgm:prSet presAssocID="{E0526E4C-71F9-4C7A-9352-5084DB4CB7B5}" presName="spaceRect" presStyleCnt="0"/>
      <dgm:spPr/>
    </dgm:pt>
    <dgm:pt modelId="{1CEB5E21-7E6D-41A2-BABC-025E13716F53}" type="pres">
      <dgm:prSet presAssocID="{E0526E4C-71F9-4C7A-9352-5084DB4CB7B5}" presName="parTx" presStyleLbl="revTx" presStyleIdx="0" presStyleCnt="2" custScaleY="100098" custLinFactNeighborY="-11470">
        <dgm:presLayoutVars>
          <dgm:chMax val="0"/>
          <dgm:chPref val="0"/>
        </dgm:presLayoutVars>
      </dgm:prSet>
      <dgm:spPr/>
    </dgm:pt>
    <dgm:pt modelId="{1B1E3BE4-5B0C-4946-AE6D-78DFEE6C3D8C}" type="pres">
      <dgm:prSet presAssocID="{21CC716C-2972-43E2-B462-6EA940BF81B3}" presName="sibTrans" presStyleCnt="0"/>
      <dgm:spPr/>
    </dgm:pt>
    <dgm:pt modelId="{B6E545EE-7C28-49A9-8AE4-5B505D881844}" type="pres">
      <dgm:prSet presAssocID="{F9FD134F-14BB-4F93-BBD4-C83DCC05BD4A}" presName="compNode" presStyleCnt="0"/>
      <dgm:spPr/>
    </dgm:pt>
    <dgm:pt modelId="{09FC3320-30F2-4214-B6EF-9B019E6B536B}" type="pres">
      <dgm:prSet presAssocID="{F9FD134F-14BB-4F93-BBD4-C83DCC05BD4A}" presName="bgRect" presStyleLbl="bgShp" presStyleIdx="1" presStyleCnt="2" custLinFactNeighborX="2436"/>
      <dgm:spPr/>
    </dgm:pt>
    <dgm:pt modelId="{F48C28DD-3A30-41DC-8B4E-74428ED29796}" type="pres">
      <dgm:prSet presAssocID="{F9FD134F-14BB-4F93-BBD4-C83DCC05BD4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BBA3498A-8B26-465F-B96C-E906D93F73C4}" type="pres">
      <dgm:prSet presAssocID="{F9FD134F-14BB-4F93-BBD4-C83DCC05BD4A}" presName="spaceRect" presStyleCnt="0"/>
      <dgm:spPr/>
    </dgm:pt>
    <dgm:pt modelId="{8442C5CD-00D3-401D-B6C2-93F8DEA05D13}" type="pres">
      <dgm:prSet presAssocID="{F9FD134F-14BB-4F93-BBD4-C83DCC05BD4A}" presName="parTx" presStyleLbl="revTx" presStyleIdx="1" presStyleCnt="2" custScaleX="122162">
        <dgm:presLayoutVars>
          <dgm:chMax val="0"/>
          <dgm:chPref val="0"/>
        </dgm:presLayoutVars>
      </dgm:prSet>
      <dgm:spPr/>
    </dgm:pt>
  </dgm:ptLst>
  <dgm:cxnLst>
    <dgm:cxn modelId="{AEA19207-D6E6-5547-89A8-6A8A6F0C392A}" type="presOf" srcId="{6D24706D-C0D2-458C-B305-EFCA5C85B953}" destId="{D10546FA-0A49-49BA-BA33-326DE1A11B82}" srcOrd="0" destOrd="0" presId="urn:microsoft.com/office/officeart/2018/2/layout/IconVerticalSolidList"/>
    <dgm:cxn modelId="{2FE6CF1A-ADA6-8F49-81AC-49434A92CFED}" type="presOf" srcId="{E0526E4C-71F9-4C7A-9352-5084DB4CB7B5}" destId="{1CEB5E21-7E6D-41A2-BABC-025E13716F53}" srcOrd="0" destOrd="0" presId="urn:microsoft.com/office/officeart/2018/2/layout/IconVerticalSolidList"/>
    <dgm:cxn modelId="{EA3859A1-A929-405B-BD22-3ED5938A29D2}" srcId="{6D24706D-C0D2-458C-B305-EFCA5C85B953}" destId="{E0526E4C-71F9-4C7A-9352-5084DB4CB7B5}" srcOrd="0" destOrd="0" parTransId="{51FFCEE6-68D0-4127-98AB-7F5B49D7715F}" sibTransId="{21CC716C-2972-43E2-B462-6EA940BF81B3}"/>
    <dgm:cxn modelId="{495A9BC6-7F1E-6041-A42B-1818EB56E7E9}" type="presOf" srcId="{F9FD134F-14BB-4F93-BBD4-C83DCC05BD4A}" destId="{8442C5CD-00D3-401D-B6C2-93F8DEA05D13}" srcOrd="0" destOrd="0" presId="urn:microsoft.com/office/officeart/2018/2/layout/IconVerticalSolidList"/>
    <dgm:cxn modelId="{0282D8DE-D479-4808-A839-B3BC43892390}" srcId="{6D24706D-C0D2-458C-B305-EFCA5C85B953}" destId="{F9FD134F-14BB-4F93-BBD4-C83DCC05BD4A}" srcOrd="1" destOrd="0" parTransId="{2DF1D447-CD21-45AD-9243-43BE146DD814}" sibTransId="{3C0974C5-314F-45E4-A513-90EF65FEC7C0}"/>
    <dgm:cxn modelId="{74220AFB-68C4-7544-B113-E2AA7786E139}" type="presParOf" srcId="{D10546FA-0A49-49BA-BA33-326DE1A11B82}" destId="{49F82F3B-A03A-4A7B-A301-9D95F2CFB7C2}" srcOrd="0" destOrd="0" presId="urn:microsoft.com/office/officeart/2018/2/layout/IconVerticalSolidList"/>
    <dgm:cxn modelId="{EEC6CC1D-746E-B04C-A7F3-CC514CD9E13F}" type="presParOf" srcId="{49F82F3B-A03A-4A7B-A301-9D95F2CFB7C2}" destId="{7098651A-8EBF-496B-A678-8279FC6A3702}" srcOrd="0" destOrd="0" presId="urn:microsoft.com/office/officeart/2018/2/layout/IconVerticalSolidList"/>
    <dgm:cxn modelId="{8F2C0EEA-9B3E-BD49-BB59-0D6B4646C012}" type="presParOf" srcId="{49F82F3B-A03A-4A7B-A301-9D95F2CFB7C2}" destId="{BEA1A8BE-C206-40E8-921C-9D6BD85ECE68}" srcOrd="1" destOrd="0" presId="urn:microsoft.com/office/officeart/2018/2/layout/IconVerticalSolidList"/>
    <dgm:cxn modelId="{F0F44FA5-E7D0-7C4D-9847-0AB612A40C02}" type="presParOf" srcId="{49F82F3B-A03A-4A7B-A301-9D95F2CFB7C2}" destId="{A95B6E17-E6F1-4728-944E-7190E4A325B8}" srcOrd="2" destOrd="0" presId="urn:microsoft.com/office/officeart/2018/2/layout/IconVerticalSolidList"/>
    <dgm:cxn modelId="{96EE7822-4EE9-5E44-A2B0-EE9C5E0534DB}" type="presParOf" srcId="{49F82F3B-A03A-4A7B-A301-9D95F2CFB7C2}" destId="{1CEB5E21-7E6D-41A2-BABC-025E13716F53}" srcOrd="3" destOrd="0" presId="urn:microsoft.com/office/officeart/2018/2/layout/IconVerticalSolidList"/>
    <dgm:cxn modelId="{F4C2A98D-9454-054B-94A3-799B56BEB5E2}" type="presParOf" srcId="{D10546FA-0A49-49BA-BA33-326DE1A11B82}" destId="{1B1E3BE4-5B0C-4946-AE6D-78DFEE6C3D8C}" srcOrd="1" destOrd="0" presId="urn:microsoft.com/office/officeart/2018/2/layout/IconVerticalSolidList"/>
    <dgm:cxn modelId="{A043C2E5-567D-E247-AC6C-FEF4E7BE5CFE}" type="presParOf" srcId="{D10546FA-0A49-49BA-BA33-326DE1A11B82}" destId="{B6E545EE-7C28-49A9-8AE4-5B505D881844}" srcOrd="2" destOrd="0" presId="urn:microsoft.com/office/officeart/2018/2/layout/IconVerticalSolidList"/>
    <dgm:cxn modelId="{9508085D-6264-D04A-BA47-CA64D163102B}" type="presParOf" srcId="{B6E545EE-7C28-49A9-8AE4-5B505D881844}" destId="{09FC3320-30F2-4214-B6EF-9B019E6B536B}" srcOrd="0" destOrd="0" presId="urn:microsoft.com/office/officeart/2018/2/layout/IconVerticalSolidList"/>
    <dgm:cxn modelId="{024CFF35-9D32-5B40-9842-3A82259E07B2}" type="presParOf" srcId="{B6E545EE-7C28-49A9-8AE4-5B505D881844}" destId="{F48C28DD-3A30-41DC-8B4E-74428ED29796}" srcOrd="1" destOrd="0" presId="urn:microsoft.com/office/officeart/2018/2/layout/IconVerticalSolidList"/>
    <dgm:cxn modelId="{F3614A69-E042-CC42-9559-56668B65CC4A}" type="presParOf" srcId="{B6E545EE-7C28-49A9-8AE4-5B505D881844}" destId="{BBA3498A-8B26-465F-B96C-E906D93F73C4}" srcOrd="2" destOrd="0" presId="urn:microsoft.com/office/officeart/2018/2/layout/IconVerticalSolidList"/>
    <dgm:cxn modelId="{28B75BF6-4E60-B04D-8869-6F2A11EC37B7}" type="presParOf" srcId="{B6E545EE-7C28-49A9-8AE4-5B505D881844}" destId="{8442C5CD-00D3-401D-B6C2-93F8DEA05D1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A20366-EE6D-D74A-AEE3-E5673A405ADE}" type="doc">
      <dgm:prSet loTypeId="urn:microsoft.com/office/officeart/2005/8/layout/process2" loCatId="" qsTypeId="urn:microsoft.com/office/officeart/2005/8/quickstyle/simple1" qsCatId="simple" csTypeId="urn:microsoft.com/office/officeart/2005/8/colors/accent1_2" csCatId="accent1" phldr="1"/>
      <dgm:spPr/>
    </dgm:pt>
    <dgm:pt modelId="{5C477318-AF52-2A40-A184-C72DFC96920A}">
      <dgm:prSet phldrT="[Text]"/>
      <dgm:spPr/>
      <dgm:t>
        <a:bodyPr/>
        <a:lstStyle/>
        <a:p>
          <a:r>
            <a:rPr lang="en-US" dirty="0"/>
            <a:t>RAF score </a:t>
          </a:r>
        </a:p>
      </dgm:t>
    </dgm:pt>
    <dgm:pt modelId="{A13A9199-2830-9342-9D97-92CDEA530F78}" type="parTrans" cxnId="{6117DFF6-9D0B-5B4D-AB04-53862488DB17}">
      <dgm:prSet/>
      <dgm:spPr/>
      <dgm:t>
        <a:bodyPr/>
        <a:lstStyle/>
        <a:p>
          <a:endParaRPr lang="en-US"/>
        </a:p>
      </dgm:t>
    </dgm:pt>
    <dgm:pt modelId="{7A476390-EE34-BC4C-811D-0A42BE4C1EF6}" type="sibTrans" cxnId="{6117DFF6-9D0B-5B4D-AB04-53862488DB17}">
      <dgm:prSet/>
      <dgm:spPr/>
      <dgm:t>
        <a:bodyPr/>
        <a:lstStyle/>
        <a:p>
          <a:endParaRPr lang="en-US"/>
        </a:p>
      </dgm:t>
    </dgm:pt>
    <dgm:pt modelId="{92FD7365-124B-7147-81C8-823B32E96EBD}">
      <dgm:prSet phldrT="[Text]"/>
      <dgm:spPr/>
      <dgm:t>
        <a:bodyPr/>
        <a:lstStyle/>
        <a:p>
          <a:r>
            <a:rPr lang="en-US" dirty="0">
              <a:sym typeface="Wingdings" pitchFamily="2" charset="2"/>
            </a:rPr>
            <a:t>machine learning method </a:t>
          </a:r>
          <a:endParaRPr lang="en-US" dirty="0"/>
        </a:p>
      </dgm:t>
    </dgm:pt>
    <dgm:pt modelId="{D1E0C458-EB31-0742-89A3-B54552FD2D05}" type="parTrans" cxnId="{6E786200-2339-AC44-9F98-3FFC3C9C1A69}">
      <dgm:prSet/>
      <dgm:spPr/>
      <dgm:t>
        <a:bodyPr/>
        <a:lstStyle/>
        <a:p>
          <a:endParaRPr lang="en-US"/>
        </a:p>
      </dgm:t>
    </dgm:pt>
    <dgm:pt modelId="{D3D178E1-D629-B34E-BD52-17324A95F30D}" type="sibTrans" cxnId="{6E786200-2339-AC44-9F98-3FFC3C9C1A69}">
      <dgm:prSet/>
      <dgm:spPr/>
      <dgm:t>
        <a:bodyPr/>
        <a:lstStyle/>
        <a:p>
          <a:endParaRPr lang="en-US"/>
        </a:p>
      </dgm:t>
    </dgm:pt>
    <dgm:pt modelId="{0FAC92E4-78C5-6249-BB47-FB0FDAB62398}">
      <dgm:prSet phldrT="[Text]"/>
      <dgm:spPr/>
      <dgm:t>
        <a:bodyPr/>
        <a:lstStyle/>
        <a:p>
          <a:r>
            <a:rPr lang="en-US" dirty="0">
              <a:sym typeface="Wingdings" pitchFamily="2" charset="2"/>
            </a:rPr>
            <a:t>setting different level price</a:t>
          </a:r>
          <a:endParaRPr lang="en-US" dirty="0"/>
        </a:p>
      </dgm:t>
    </dgm:pt>
    <dgm:pt modelId="{5E2B00D8-7E93-7942-B39D-6DBAF6076F35}" type="parTrans" cxnId="{6D7D6004-5930-2440-9B83-55AAAA04343F}">
      <dgm:prSet/>
      <dgm:spPr/>
      <dgm:t>
        <a:bodyPr/>
        <a:lstStyle/>
        <a:p>
          <a:endParaRPr lang="en-US"/>
        </a:p>
      </dgm:t>
    </dgm:pt>
    <dgm:pt modelId="{A5F36E0D-8AC6-834B-8E3A-639CA64C0A24}" type="sibTrans" cxnId="{6D7D6004-5930-2440-9B83-55AAAA04343F}">
      <dgm:prSet/>
      <dgm:spPr/>
      <dgm:t>
        <a:bodyPr/>
        <a:lstStyle/>
        <a:p>
          <a:endParaRPr lang="en-US"/>
        </a:p>
      </dgm:t>
    </dgm:pt>
    <dgm:pt modelId="{B6EA2351-EF50-DA47-8DD9-5C77B2FB2249}" type="pres">
      <dgm:prSet presAssocID="{2AA20366-EE6D-D74A-AEE3-E5673A405ADE}" presName="linearFlow" presStyleCnt="0">
        <dgm:presLayoutVars>
          <dgm:resizeHandles val="exact"/>
        </dgm:presLayoutVars>
      </dgm:prSet>
      <dgm:spPr/>
    </dgm:pt>
    <dgm:pt modelId="{C9518CEE-4298-A141-A2C2-1942811828B1}" type="pres">
      <dgm:prSet presAssocID="{5C477318-AF52-2A40-A184-C72DFC96920A}" presName="node" presStyleLbl="node1" presStyleIdx="0" presStyleCnt="3" custLinFactX="-51160" custLinFactY="192268" custLinFactNeighborX="-100000" custLinFactNeighborY="200000">
        <dgm:presLayoutVars>
          <dgm:bulletEnabled val="1"/>
        </dgm:presLayoutVars>
      </dgm:prSet>
      <dgm:spPr/>
    </dgm:pt>
    <dgm:pt modelId="{520FAECD-0AA0-2D4F-B51F-4B7E409CA09D}" type="pres">
      <dgm:prSet presAssocID="{7A476390-EE34-BC4C-811D-0A42BE4C1EF6}" presName="sibTrans" presStyleLbl="sibTrans2D1" presStyleIdx="0" presStyleCnt="2"/>
      <dgm:spPr/>
    </dgm:pt>
    <dgm:pt modelId="{15C408E1-043E-8D47-872C-C83330A1696A}" type="pres">
      <dgm:prSet presAssocID="{7A476390-EE34-BC4C-811D-0A42BE4C1EF6}" presName="connectorText" presStyleLbl="sibTrans2D1" presStyleIdx="0" presStyleCnt="2"/>
      <dgm:spPr/>
    </dgm:pt>
    <dgm:pt modelId="{6DD58587-2835-B24E-9FB5-0C0DC10BBBDC}" type="pres">
      <dgm:prSet presAssocID="{92FD7365-124B-7147-81C8-823B32E96EBD}" presName="node" presStyleLbl="node1" presStyleIdx="1" presStyleCnt="3" custLinFactY="91958" custLinFactNeighborX="387" custLinFactNeighborY="100000">
        <dgm:presLayoutVars>
          <dgm:bulletEnabled val="1"/>
        </dgm:presLayoutVars>
      </dgm:prSet>
      <dgm:spPr/>
    </dgm:pt>
    <dgm:pt modelId="{F68771B1-414E-B64E-96C2-0CF36948CEE4}" type="pres">
      <dgm:prSet presAssocID="{D3D178E1-D629-B34E-BD52-17324A95F30D}" presName="sibTrans" presStyleLbl="sibTrans2D1" presStyleIdx="1" presStyleCnt="2"/>
      <dgm:spPr/>
    </dgm:pt>
    <dgm:pt modelId="{8086B8AF-838D-D848-94F4-F4B8CC0993D2}" type="pres">
      <dgm:prSet presAssocID="{D3D178E1-D629-B34E-BD52-17324A95F30D}" presName="connectorText" presStyleLbl="sibTrans2D1" presStyleIdx="1" presStyleCnt="2"/>
      <dgm:spPr/>
    </dgm:pt>
    <dgm:pt modelId="{8C2314B9-E127-4F4E-80FF-8831246327CC}" type="pres">
      <dgm:prSet presAssocID="{0FAC92E4-78C5-6249-BB47-FB0FDAB62398}" presName="node" presStyleLbl="node1" presStyleIdx="2" presStyleCnt="3" custLinFactX="60052" custLinFactNeighborX="100000" custLinFactNeighborY="-19485">
        <dgm:presLayoutVars>
          <dgm:bulletEnabled val="1"/>
        </dgm:presLayoutVars>
      </dgm:prSet>
      <dgm:spPr/>
    </dgm:pt>
  </dgm:ptLst>
  <dgm:cxnLst>
    <dgm:cxn modelId="{6E786200-2339-AC44-9F98-3FFC3C9C1A69}" srcId="{2AA20366-EE6D-D74A-AEE3-E5673A405ADE}" destId="{92FD7365-124B-7147-81C8-823B32E96EBD}" srcOrd="1" destOrd="0" parTransId="{D1E0C458-EB31-0742-89A3-B54552FD2D05}" sibTransId="{D3D178E1-D629-B34E-BD52-17324A95F30D}"/>
    <dgm:cxn modelId="{6D7D6004-5930-2440-9B83-55AAAA04343F}" srcId="{2AA20366-EE6D-D74A-AEE3-E5673A405ADE}" destId="{0FAC92E4-78C5-6249-BB47-FB0FDAB62398}" srcOrd="2" destOrd="0" parTransId="{5E2B00D8-7E93-7942-B39D-6DBAF6076F35}" sibTransId="{A5F36E0D-8AC6-834B-8E3A-639CA64C0A24}"/>
    <dgm:cxn modelId="{AED6B029-9F6F-3E44-86AA-6131191014A6}" type="presOf" srcId="{92FD7365-124B-7147-81C8-823B32E96EBD}" destId="{6DD58587-2835-B24E-9FB5-0C0DC10BBBDC}" srcOrd="0" destOrd="0" presId="urn:microsoft.com/office/officeart/2005/8/layout/process2"/>
    <dgm:cxn modelId="{F503C036-9546-8F4F-BF2B-E33A8CCFF7EE}" type="presOf" srcId="{2AA20366-EE6D-D74A-AEE3-E5673A405ADE}" destId="{B6EA2351-EF50-DA47-8DD9-5C77B2FB2249}" srcOrd="0" destOrd="0" presId="urn:microsoft.com/office/officeart/2005/8/layout/process2"/>
    <dgm:cxn modelId="{6CCB966A-3A67-454B-AA95-FBC3EBE4E77C}" type="presOf" srcId="{D3D178E1-D629-B34E-BD52-17324A95F30D}" destId="{F68771B1-414E-B64E-96C2-0CF36948CEE4}" srcOrd="0" destOrd="0" presId="urn:microsoft.com/office/officeart/2005/8/layout/process2"/>
    <dgm:cxn modelId="{452EE28D-660A-7541-89BD-79BE7CE4D1B2}" type="presOf" srcId="{7A476390-EE34-BC4C-811D-0A42BE4C1EF6}" destId="{15C408E1-043E-8D47-872C-C83330A1696A}" srcOrd="1" destOrd="0" presId="urn:microsoft.com/office/officeart/2005/8/layout/process2"/>
    <dgm:cxn modelId="{737404B7-A129-E84B-9D53-3DB470601886}" type="presOf" srcId="{D3D178E1-D629-B34E-BD52-17324A95F30D}" destId="{8086B8AF-838D-D848-94F4-F4B8CC0993D2}" srcOrd="1" destOrd="0" presId="urn:microsoft.com/office/officeart/2005/8/layout/process2"/>
    <dgm:cxn modelId="{9D63E7D5-BC5F-394B-8884-0336117982F1}" type="presOf" srcId="{0FAC92E4-78C5-6249-BB47-FB0FDAB62398}" destId="{8C2314B9-E127-4F4E-80FF-8831246327CC}" srcOrd="0" destOrd="0" presId="urn:microsoft.com/office/officeart/2005/8/layout/process2"/>
    <dgm:cxn modelId="{12F2C7F3-BD66-3D4A-875F-CEC58A2E1817}" type="presOf" srcId="{5C477318-AF52-2A40-A184-C72DFC96920A}" destId="{C9518CEE-4298-A141-A2C2-1942811828B1}" srcOrd="0" destOrd="0" presId="urn:microsoft.com/office/officeart/2005/8/layout/process2"/>
    <dgm:cxn modelId="{6117DFF6-9D0B-5B4D-AB04-53862488DB17}" srcId="{2AA20366-EE6D-D74A-AEE3-E5673A405ADE}" destId="{5C477318-AF52-2A40-A184-C72DFC96920A}" srcOrd="0" destOrd="0" parTransId="{A13A9199-2830-9342-9D97-92CDEA530F78}" sibTransId="{7A476390-EE34-BC4C-811D-0A42BE4C1EF6}"/>
    <dgm:cxn modelId="{9093D6FC-DB3E-5E49-A561-DF306EE5A9E6}" type="presOf" srcId="{7A476390-EE34-BC4C-811D-0A42BE4C1EF6}" destId="{520FAECD-0AA0-2D4F-B51F-4B7E409CA09D}" srcOrd="0" destOrd="0" presId="urn:microsoft.com/office/officeart/2005/8/layout/process2"/>
    <dgm:cxn modelId="{62D26010-8ABB-F244-86A6-D721880131E4}" type="presParOf" srcId="{B6EA2351-EF50-DA47-8DD9-5C77B2FB2249}" destId="{C9518CEE-4298-A141-A2C2-1942811828B1}" srcOrd="0" destOrd="0" presId="urn:microsoft.com/office/officeart/2005/8/layout/process2"/>
    <dgm:cxn modelId="{91AAB229-51A4-C34B-A0B9-58B1861ABCA6}" type="presParOf" srcId="{B6EA2351-EF50-DA47-8DD9-5C77B2FB2249}" destId="{520FAECD-0AA0-2D4F-B51F-4B7E409CA09D}" srcOrd="1" destOrd="0" presId="urn:microsoft.com/office/officeart/2005/8/layout/process2"/>
    <dgm:cxn modelId="{98BA4490-8B9E-8F47-B35B-148F1C209ACB}" type="presParOf" srcId="{520FAECD-0AA0-2D4F-B51F-4B7E409CA09D}" destId="{15C408E1-043E-8D47-872C-C83330A1696A}" srcOrd="0" destOrd="0" presId="urn:microsoft.com/office/officeart/2005/8/layout/process2"/>
    <dgm:cxn modelId="{9407009A-292C-8D42-88F4-D327584ACB44}" type="presParOf" srcId="{B6EA2351-EF50-DA47-8DD9-5C77B2FB2249}" destId="{6DD58587-2835-B24E-9FB5-0C0DC10BBBDC}" srcOrd="2" destOrd="0" presId="urn:microsoft.com/office/officeart/2005/8/layout/process2"/>
    <dgm:cxn modelId="{F29C265E-54A4-2B4D-841A-FFE4EDF97AA1}" type="presParOf" srcId="{B6EA2351-EF50-DA47-8DD9-5C77B2FB2249}" destId="{F68771B1-414E-B64E-96C2-0CF36948CEE4}" srcOrd="3" destOrd="0" presId="urn:microsoft.com/office/officeart/2005/8/layout/process2"/>
    <dgm:cxn modelId="{07989000-4110-EE4A-B1F8-87DE92E8908C}" type="presParOf" srcId="{F68771B1-414E-B64E-96C2-0CF36948CEE4}" destId="{8086B8AF-838D-D848-94F4-F4B8CC0993D2}" srcOrd="0" destOrd="0" presId="urn:microsoft.com/office/officeart/2005/8/layout/process2"/>
    <dgm:cxn modelId="{CCD6DE1B-52FA-174E-B901-E068DC4BD34A}" type="presParOf" srcId="{B6EA2351-EF50-DA47-8DD9-5C77B2FB2249}" destId="{8C2314B9-E127-4F4E-80FF-8831246327CC}"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8651A-8EBF-496B-A678-8279FC6A3702}">
      <dsp:nvSpPr>
        <dsp:cNvPr id="0" name=""/>
        <dsp:cNvSpPr/>
      </dsp:nvSpPr>
      <dsp:spPr>
        <a:xfrm>
          <a:off x="0" y="0"/>
          <a:ext cx="5421826" cy="20076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A1A8BE-C206-40E8-921C-9D6BD85ECE68}">
      <dsp:nvSpPr>
        <dsp:cNvPr id="0" name=""/>
        <dsp:cNvSpPr/>
      </dsp:nvSpPr>
      <dsp:spPr>
        <a:xfrm>
          <a:off x="477088" y="461266"/>
          <a:ext cx="1107464" cy="1103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EB5E21-7E6D-41A2-BABC-025E13716F53}">
      <dsp:nvSpPr>
        <dsp:cNvPr id="0" name=""/>
        <dsp:cNvSpPr/>
      </dsp:nvSpPr>
      <dsp:spPr>
        <a:xfrm>
          <a:off x="2191279" y="0"/>
          <a:ext cx="3024985" cy="201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104" tIns="213104" rIns="213104" bIns="213104" numCol="1" spcCol="1270" anchor="ctr" anchorCtr="0">
          <a:noAutofit/>
        </a:bodyPr>
        <a:lstStyle/>
        <a:p>
          <a:pPr marL="0" lvl="0" indent="0" algn="l" defTabSz="622300">
            <a:lnSpc>
              <a:spcPct val="100000"/>
            </a:lnSpc>
            <a:spcBef>
              <a:spcPct val="0"/>
            </a:spcBef>
            <a:spcAft>
              <a:spcPct val="35000"/>
            </a:spcAft>
            <a:buNone/>
          </a:pPr>
          <a:r>
            <a:rPr lang="en-US" sz="1400" kern="1200" dirty="0"/>
            <a:t>CMS  initiated Hierarchical condition category(HCC) model which is a risk-adjustment model designed to estimate future health care costs for patient in 2004.</a:t>
          </a:r>
        </a:p>
        <a:p>
          <a:pPr marL="0" lvl="0" indent="0" algn="l" defTabSz="622300">
            <a:lnSpc>
              <a:spcPct val="100000"/>
            </a:lnSpc>
            <a:spcBef>
              <a:spcPct val="0"/>
            </a:spcBef>
            <a:spcAft>
              <a:spcPct val="35000"/>
            </a:spcAft>
            <a:buNone/>
          </a:pPr>
          <a:endParaRPr lang="en-US" sz="1400" kern="1200" dirty="0"/>
        </a:p>
      </dsp:txBody>
      <dsp:txXfrm>
        <a:off x="2191279" y="0"/>
        <a:ext cx="3024985" cy="2015554"/>
      </dsp:txXfrm>
    </dsp:sp>
    <dsp:sp modelId="{09FC3320-30F2-4214-B6EF-9B019E6B536B}">
      <dsp:nvSpPr>
        <dsp:cNvPr id="0" name=""/>
        <dsp:cNvSpPr/>
      </dsp:nvSpPr>
      <dsp:spPr>
        <a:xfrm>
          <a:off x="0" y="2331381"/>
          <a:ext cx="5421826" cy="20057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8C28DD-3A30-41DC-8B4E-74428ED29796}">
      <dsp:nvSpPr>
        <dsp:cNvPr id="0" name=""/>
        <dsp:cNvSpPr/>
      </dsp:nvSpPr>
      <dsp:spPr>
        <a:xfrm>
          <a:off x="477088" y="2782665"/>
          <a:ext cx="1107464" cy="1103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42C5CD-00D3-401D-B6C2-93F8DEA05D13}">
      <dsp:nvSpPr>
        <dsp:cNvPr id="0" name=""/>
        <dsp:cNvSpPr/>
      </dsp:nvSpPr>
      <dsp:spPr>
        <a:xfrm>
          <a:off x="1856081" y="2331381"/>
          <a:ext cx="3695382" cy="2013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104" tIns="213104" rIns="213104" bIns="213104" numCol="1" spcCol="1270" anchor="ctr" anchorCtr="0">
          <a:noAutofit/>
        </a:bodyPr>
        <a:lstStyle/>
        <a:p>
          <a:pPr marL="0" lvl="0" indent="0" algn="l" defTabSz="622300">
            <a:lnSpc>
              <a:spcPct val="100000"/>
            </a:lnSpc>
            <a:spcBef>
              <a:spcPct val="0"/>
            </a:spcBef>
            <a:spcAft>
              <a:spcPct val="35000"/>
            </a:spcAft>
            <a:buNone/>
          </a:pPr>
          <a:r>
            <a:rPr lang="en-US" sz="1400" kern="1200" dirty="0"/>
            <a:t>Hierarchical condition category coding helps communicate patient complexity and paint a picture of the whole patient. In addition to helping predict health care resource utilization, RAF scores are used to risk adjust quality and cost metrics. By accounting for difference in patient complexity, quality and cost performance can be more appropriately measured. </a:t>
          </a:r>
        </a:p>
      </dsp:txBody>
      <dsp:txXfrm>
        <a:off x="1856081" y="2331381"/>
        <a:ext cx="3695382" cy="20135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18CEE-4298-A141-A2C2-1942811828B1}">
      <dsp:nvSpPr>
        <dsp:cNvPr id="0" name=""/>
        <dsp:cNvSpPr/>
      </dsp:nvSpPr>
      <dsp:spPr>
        <a:xfrm>
          <a:off x="0" y="3959257"/>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RAF score </a:t>
          </a:r>
        </a:p>
      </dsp:txBody>
      <dsp:txXfrm>
        <a:off x="39677" y="3998934"/>
        <a:ext cx="2359046" cy="1275312"/>
      </dsp:txXfrm>
    </dsp:sp>
    <dsp:sp modelId="{520FAECD-0AA0-2D4F-B51F-4B7E409CA09D}">
      <dsp:nvSpPr>
        <dsp:cNvPr id="0" name=""/>
        <dsp:cNvSpPr/>
      </dsp:nvSpPr>
      <dsp:spPr>
        <a:xfrm rot="21594942">
          <a:off x="2490379" y="4329691"/>
          <a:ext cx="311877"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490379" y="4451680"/>
        <a:ext cx="218314" cy="365760"/>
      </dsp:txXfrm>
    </dsp:sp>
    <dsp:sp modelId="{6DD58587-2835-B24E-9FB5-0C0DC10BBBDC}">
      <dsp:nvSpPr>
        <dsp:cNvPr id="0" name=""/>
        <dsp:cNvSpPr/>
      </dsp:nvSpPr>
      <dsp:spPr>
        <a:xfrm>
          <a:off x="2854236" y="3955057"/>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ym typeface="Wingdings" pitchFamily="2" charset="2"/>
            </a:rPr>
            <a:t>machine learning method </a:t>
          </a:r>
          <a:endParaRPr lang="en-US" sz="2600" kern="1200" dirty="0"/>
        </a:p>
      </dsp:txBody>
      <dsp:txXfrm>
        <a:off x="2893913" y="3994734"/>
        <a:ext cx="2359046" cy="1275312"/>
      </dsp:txXfrm>
    </dsp:sp>
    <dsp:sp modelId="{F68771B1-414E-B64E-96C2-0CF36948CEE4}">
      <dsp:nvSpPr>
        <dsp:cNvPr id="0" name=""/>
        <dsp:cNvSpPr/>
      </dsp:nvSpPr>
      <dsp:spPr>
        <a:xfrm rot="21572070">
          <a:off x="5342252" y="4316073"/>
          <a:ext cx="297732"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342253" y="4438356"/>
        <a:ext cx="208412" cy="365760"/>
      </dsp:txXfrm>
    </dsp:sp>
    <dsp:sp modelId="{8C2314B9-E127-4F4E-80FF-8831246327CC}">
      <dsp:nvSpPr>
        <dsp:cNvPr id="0" name=""/>
        <dsp:cNvSpPr/>
      </dsp:nvSpPr>
      <dsp:spPr>
        <a:xfrm>
          <a:off x="5689599" y="3932021"/>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sym typeface="Wingdings" pitchFamily="2" charset="2"/>
            </a:rPr>
            <a:t>setting different level price</a:t>
          </a:r>
          <a:endParaRPr lang="en-US" sz="2600" kern="1200" dirty="0"/>
        </a:p>
      </dsp:txBody>
      <dsp:txXfrm>
        <a:off x="5729276" y="3971698"/>
        <a:ext cx="2359046" cy="12753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5/1/19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5/1/19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5/1/19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5/1/19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5/1/19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1.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tiff"/><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aafp.org/practice-management/payment/coding/hcc.html" TargetMode="External"/><Relationship Id="rId7" Type="http://schemas.openxmlformats.org/officeDocument/2006/relationships/hyperlink" Target="https://www.aafp.org/fpm/2016/0900/p24.html" TargetMode="External"/><Relationship Id="rId2" Type="http://schemas.openxmlformats.org/officeDocument/2006/relationships/hyperlink" Target="https://en.wikipedia.org/wiki/Centers_for_Medicare_and_Medicaid_Services" TargetMode="External"/><Relationship Id="rId1" Type="http://schemas.openxmlformats.org/officeDocument/2006/relationships/slideLayout" Target="../slideLayouts/slideLayout2.xml"/><Relationship Id="rId6" Type="http://schemas.openxmlformats.org/officeDocument/2006/relationships/hyperlink" Target="https://www.cms.gov/about-cms/about-cms.html" TargetMode="External"/><Relationship Id="rId5" Type="http://schemas.openxmlformats.org/officeDocument/2006/relationships/hyperlink" Target="https://www.kaggle.com/cms/medicare-skilled-nursing-facility-provider-reports#medicare-skilled-nursing-facility-snf-provider-by-rug-aggregate-report-cy-2014.csv" TargetMode="External"/><Relationship Id="rId4" Type="http://schemas.openxmlformats.org/officeDocument/2006/relationships/hyperlink" Target="https://www.medirevv.com/blog/what-is-hcc-coding-understanding-todays-risk-adjustment-mode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66D4-52A2-CB43-BF77-37DD862A6315}"/>
              </a:ext>
            </a:extLst>
          </p:cNvPr>
          <p:cNvSpPr>
            <a:spLocks noGrp="1"/>
          </p:cNvSpPr>
          <p:nvPr>
            <p:ph type="ctrTitle"/>
          </p:nvPr>
        </p:nvSpPr>
        <p:spPr/>
        <p:txBody>
          <a:bodyPr/>
          <a:lstStyle/>
          <a:p>
            <a:r>
              <a:rPr lang="en-US" sz="6000" dirty="0"/>
              <a:t>Minimize risk using machine learning methods</a:t>
            </a:r>
          </a:p>
        </p:txBody>
      </p:sp>
      <p:sp>
        <p:nvSpPr>
          <p:cNvPr id="3" name="Subtitle 2">
            <a:extLst>
              <a:ext uri="{FF2B5EF4-FFF2-40B4-BE49-F238E27FC236}">
                <a16:creationId xmlns:a16="http://schemas.microsoft.com/office/drawing/2014/main" id="{085FAB23-48AA-C74C-BF3E-A180CBE0EFDE}"/>
              </a:ext>
            </a:extLst>
          </p:cNvPr>
          <p:cNvSpPr>
            <a:spLocks noGrp="1"/>
          </p:cNvSpPr>
          <p:nvPr>
            <p:ph type="subTitle" idx="1"/>
          </p:nvPr>
        </p:nvSpPr>
        <p:spPr/>
        <p:txBody>
          <a:bodyPr/>
          <a:lstStyle/>
          <a:p>
            <a:r>
              <a:rPr lang="en-US" dirty="0"/>
              <a:t>Instructor: Prof. M. </a:t>
            </a:r>
            <a:r>
              <a:rPr lang="en-US" dirty="0" err="1"/>
              <a:t>Daneshmand</a:t>
            </a:r>
            <a:endParaRPr lang="en-US" dirty="0"/>
          </a:p>
          <a:p>
            <a:r>
              <a:rPr lang="en-US" dirty="0"/>
              <a:t>Submitted by: </a:t>
            </a:r>
            <a:r>
              <a:rPr lang="en-US" dirty="0" err="1"/>
              <a:t>Jhao</a:t>
            </a:r>
            <a:r>
              <a:rPr lang="en-US" dirty="0"/>
              <a:t>-Han Chen</a:t>
            </a:r>
          </a:p>
        </p:txBody>
      </p:sp>
    </p:spTree>
    <p:extLst>
      <p:ext uri="{BB962C8B-B14F-4D97-AF65-F5344CB8AC3E}">
        <p14:creationId xmlns:p14="http://schemas.microsoft.com/office/powerpoint/2010/main" val="3579114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B420-E436-8547-A8A0-A35D4CDCA8CE}"/>
              </a:ext>
            </a:extLst>
          </p:cNvPr>
          <p:cNvSpPr>
            <a:spLocks noGrp="1"/>
          </p:cNvSpPr>
          <p:nvPr>
            <p:ph type="title"/>
          </p:nvPr>
        </p:nvSpPr>
        <p:spPr/>
        <p:txBody>
          <a:bodyPr/>
          <a:lstStyle/>
          <a:p>
            <a:r>
              <a:rPr lang="en-US" dirty="0"/>
              <a:t>Data cleaning - multicollinearity</a:t>
            </a:r>
          </a:p>
        </p:txBody>
      </p:sp>
      <p:sp>
        <p:nvSpPr>
          <p:cNvPr id="3" name="Content Placeholder 2">
            <a:extLst>
              <a:ext uri="{FF2B5EF4-FFF2-40B4-BE49-F238E27FC236}">
                <a16:creationId xmlns:a16="http://schemas.microsoft.com/office/drawing/2014/main" id="{4478C45F-1521-734B-8DE2-9E2F16A9E2F5}"/>
              </a:ext>
            </a:extLst>
          </p:cNvPr>
          <p:cNvSpPr>
            <a:spLocks noGrp="1"/>
          </p:cNvSpPr>
          <p:nvPr>
            <p:ph idx="1"/>
          </p:nvPr>
        </p:nvSpPr>
        <p:spPr/>
        <p:txBody>
          <a:bodyPr/>
          <a:lstStyle/>
          <a:p>
            <a:r>
              <a:rPr lang="en-US" dirty="0"/>
              <a:t>Drop highly correlated column(17 columns)</a:t>
            </a:r>
          </a:p>
          <a:p>
            <a:r>
              <a:rPr lang="en-US" dirty="0"/>
              <a:t>Drop highly correlated columns of  Beneficiaries for underprivileged groups('Asian Pacific Islander Beneficiaries’)</a:t>
            </a:r>
          </a:p>
          <a:p>
            <a:r>
              <a:rPr lang="en-US" dirty="0"/>
              <a:t>Drop highly correlated columns of Percent of Beneficiaries with illnesses (5 columns)</a:t>
            </a:r>
          </a:p>
          <a:p>
            <a:endParaRPr lang="en-US" dirty="0"/>
          </a:p>
          <a:p>
            <a:endParaRPr lang="en-US" dirty="0"/>
          </a:p>
        </p:txBody>
      </p:sp>
      <p:pic>
        <p:nvPicPr>
          <p:cNvPr id="4" name="Picture 3">
            <a:extLst>
              <a:ext uri="{FF2B5EF4-FFF2-40B4-BE49-F238E27FC236}">
                <a16:creationId xmlns:a16="http://schemas.microsoft.com/office/drawing/2014/main" id="{2045323C-538F-AD48-8320-AFCF02278749}"/>
              </a:ext>
            </a:extLst>
          </p:cNvPr>
          <p:cNvPicPr>
            <a:picLocks noChangeAspect="1"/>
          </p:cNvPicPr>
          <p:nvPr/>
        </p:nvPicPr>
        <p:blipFill>
          <a:blip r:embed="rId2"/>
          <a:stretch>
            <a:fillRect/>
          </a:stretch>
        </p:blipFill>
        <p:spPr>
          <a:xfrm>
            <a:off x="1178678" y="3899685"/>
            <a:ext cx="9080500" cy="2565400"/>
          </a:xfrm>
          <a:prstGeom prst="rect">
            <a:avLst/>
          </a:prstGeom>
        </p:spPr>
      </p:pic>
    </p:spTree>
    <p:extLst>
      <p:ext uri="{BB962C8B-B14F-4D97-AF65-F5344CB8AC3E}">
        <p14:creationId xmlns:p14="http://schemas.microsoft.com/office/powerpoint/2010/main" val="3981051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5CA96-FC2E-BA49-9747-AC32EFBA4B93}"/>
              </a:ext>
            </a:extLst>
          </p:cNvPr>
          <p:cNvSpPr>
            <a:spLocks noGrp="1"/>
          </p:cNvSpPr>
          <p:nvPr>
            <p:ph type="title"/>
          </p:nvPr>
        </p:nvSpPr>
        <p:spPr/>
        <p:txBody>
          <a:bodyPr/>
          <a:lstStyle/>
          <a:p>
            <a:r>
              <a:rPr lang="en-US" dirty="0"/>
              <a:t>Data cleaning - outliers</a:t>
            </a:r>
          </a:p>
        </p:txBody>
      </p:sp>
      <p:sp>
        <p:nvSpPr>
          <p:cNvPr id="3" name="Content Placeholder 2">
            <a:extLst>
              <a:ext uri="{FF2B5EF4-FFF2-40B4-BE49-F238E27FC236}">
                <a16:creationId xmlns:a16="http://schemas.microsoft.com/office/drawing/2014/main" id="{97178A13-85B0-784E-9028-7E3329372803}"/>
              </a:ext>
            </a:extLst>
          </p:cNvPr>
          <p:cNvSpPr>
            <a:spLocks noGrp="1"/>
          </p:cNvSpPr>
          <p:nvPr>
            <p:ph idx="1"/>
          </p:nvPr>
        </p:nvSpPr>
        <p:spPr/>
        <p:txBody>
          <a:bodyPr/>
          <a:lstStyle/>
          <a:p>
            <a:r>
              <a:rPr lang="en-US" dirty="0"/>
              <a:t>delete 'Dual Beneficiaries', 'Percent of Beneficiaries with Osteoporosis' outliers(544 rows)</a:t>
            </a:r>
          </a:p>
        </p:txBody>
      </p:sp>
      <p:pic>
        <p:nvPicPr>
          <p:cNvPr id="4" name="Picture 3">
            <a:extLst>
              <a:ext uri="{FF2B5EF4-FFF2-40B4-BE49-F238E27FC236}">
                <a16:creationId xmlns:a16="http://schemas.microsoft.com/office/drawing/2014/main" id="{E23EF379-B911-B34D-8CE6-641349270F60}"/>
              </a:ext>
            </a:extLst>
          </p:cNvPr>
          <p:cNvPicPr>
            <a:picLocks noChangeAspect="1"/>
          </p:cNvPicPr>
          <p:nvPr/>
        </p:nvPicPr>
        <p:blipFill>
          <a:blip r:embed="rId2"/>
          <a:stretch>
            <a:fillRect/>
          </a:stretch>
        </p:blipFill>
        <p:spPr>
          <a:xfrm>
            <a:off x="1291472" y="3268083"/>
            <a:ext cx="9068586" cy="2351141"/>
          </a:xfrm>
          <a:prstGeom prst="rect">
            <a:avLst/>
          </a:prstGeom>
        </p:spPr>
      </p:pic>
    </p:spTree>
    <p:extLst>
      <p:ext uri="{BB962C8B-B14F-4D97-AF65-F5344CB8AC3E}">
        <p14:creationId xmlns:p14="http://schemas.microsoft.com/office/powerpoint/2010/main" val="3379116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5A3D-861F-0840-805A-22013A55CC49}"/>
              </a:ext>
            </a:extLst>
          </p:cNvPr>
          <p:cNvSpPr>
            <a:spLocks noGrp="1"/>
          </p:cNvSpPr>
          <p:nvPr>
            <p:ph type="title"/>
          </p:nvPr>
        </p:nvSpPr>
        <p:spPr/>
        <p:txBody>
          <a:bodyPr/>
          <a:lstStyle/>
          <a:p>
            <a:r>
              <a:rPr lang="en-US" dirty="0"/>
              <a:t>Modeling - Data</a:t>
            </a:r>
          </a:p>
        </p:txBody>
      </p:sp>
      <p:sp>
        <p:nvSpPr>
          <p:cNvPr id="3" name="Content Placeholder 2">
            <a:extLst>
              <a:ext uri="{FF2B5EF4-FFF2-40B4-BE49-F238E27FC236}">
                <a16:creationId xmlns:a16="http://schemas.microsoft.com/office/drawing/2014/main" id="{4E4DABEA-7420-E643-BAFA-2B23EBBE4936}"/>
              </a:ext>
            </a:extLst>
          </p:cNvPr>
          <p:cNvSpPr>
            <a:spLocks noGrp="1"/>
          </p:cNvSpPr>
          <p:nvPr>
            <p:ph idx="1"/>
          </p:nvPr>
        </p:nvSpPr>
        <p:spPr/>
        <p:txBody>
          <a:bodyPr/>
          <a:lstStyle/>
          <a:p>
            <a:r>
              <a:rPr lang="en-US" dirty="0"/>
              <a:t>Cleaned data contain 14482 rows , 5 columns</a:t>
            </a:r>
          </a:p>
          <a:p>
            <a:r>
              <a:rPr lang="en-US" dirty="0"/>
              <a:t>Normalized data</a:t>
            </a:r>
          </a:p>
          <a:p>
            <a:endParaRPr lang="en-US" dirty="0"/>
          </a:p>
        </p:txBody>
      </p:sp>
      <p:pic>
        <p:nvPicPr>
          <p:cNvPr id="4" name="Picture 3">
            <a:extLst>
              <a:ext uri="{FF2B5EF4-FFF2-40B4-BE49-F238E27FC236}">
                <a16:creationId xmlns:a16="http://schemas.microsoft.com/office/drawing/2014/main" id="{3746C825-32AB-F842-930A-F6404B9B9827}"/>
              </a:ext>
            </a:extLst>
          </p:cNvPr>
          <p:cNvPicPr>
            <a:picLocks noChangeAspect="1"/>
          </p:cNvPicPr>
          <p:nvPr/>
        </p:nvPicPr>
        <p:blipFill>
          <a:blip r:embed="rId2"/>
          <a:stretch>
            <a:fillRect/>
          </a:stretch>
        </p:blipFill>
        <p:spPr>
          <a:xfrm>
            <a:off x="1187777" y="3451343"/>
            <a:ext cx="9085410" cy="2171700"/>
          </a:xfrm>
          <a:prstGeom prst="rect">
            <a:avLst/>
          </a:prstGeom>
        </p:spPr>
      </p:pic>
    </p:spTree>
    <p:extLst>
      <p:ext uri="{BB962C8B-B14F-4D97-AF65-F5344CB8AC3E}">
        <p14:creationId xmlns:p14="http://schemas.microsoft.com/office/powerpoint/2010/main" val="3548721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4C6A80A-C3F4-48DE-80ED-845C8B3E1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F1D45-7C70-9D47-B8FC-C8781539D635}"/>
              </a:ext>
            </a:extLst>
          </p:cNvPr>
          <p:cNvSpPr>
            <a:spLocks noGrp="1"/>
          </p:cNvSpPr>
          <p:nvPr>
            <p:ph type="title"/>
          </p:nvPr>
        </p:nvSpPr>
        <p:spPr>
          <a:xfrm>
            <a:off x="4970109" y="484632"/>
            <a:ext cx="6730277" cy="1609344"/>
          </a:xfrm>
          <a:ln>
            <a:noFill/>
          </a:ln>
        </p:spPr>
        <p:txBody>
          <a:bodyPr>
            <a:normAutofit/>
          </a:bodyPr>
          <a:lstStyle/>
          <a:p>
            <a:r>
              <a:rPr lang="en-US" sz="4800"/>
              <a:t>Modeling - clustering</a:t>
            </a:r>
          </a:p>
        </p:txBody>
      </p:sp>
      <p:pic>
        <p:nvPicPr>
          <p:cNvPr id="4" name="Picture 3" descr="A close up of a map&#10;&#10;Description automatically generated">
            <a:extLst>
              <a:ext uri="{FF2B5EF4-FFF2-40B4-BE49-F238E27FC236}">
                <a16:creationId xmlns:a16="http://schemas.microsoft.com/office/drawing/2014/main" id="{E30056FF-DBF8-B242-9DBD-3B1C33C39387}"/>
              </a:ext>
            </a:extLst>
          </p:cNvPr>
          <p:cNvPicPr>
            <a:picLocks noChangeAspect="1"/>
          </p:cNvPicPr>
          <p:nvPr/>
        </p:nvPicPr>
        <p:blipFill>
          <a:blip r:embed="rId4"/>
          <a:stretch>
            <a:fillRect/>
          </a:stretch>
        </p:blipFill>
        <p:spPr>
          <a:xfrm>
            <a:off x="640080" y="865087"/>
            <a:ext cx="3369910" cy="225783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92101DC-02F7-2942-B2AE-9633265AE9D4}"/>
              </a:ext>
            </a:extLst>
          </p:cNvPr>
          <p:cNvPicPr>
            <a:picLocks noChangeAspect="1"/>
          </p:cNvPicPr>
          <p:nvPr/>
        </p:nvPicPr>
        <p:blipFill>
          <a:blip r:embed="rId5"/>
          <a:stretch>
            <a:fillRect/>
          </a:stretch>
        </p:blipFill>
        <p:spPr>
          <a:xfrm>
            <a:off x="640080" y="3664781"/>
            <a:ext cx="3369910" cy="2232565"/>
          </a:xfrm>
          <a:prstGeom prst="rect">
            <a:avLst/>
          </a:prstGeom>
        </p:spPr>
      </p:pic>
      <p:sp>
        <p:nvSpPr>
          <p:cNvPr id="3" name="Content Placeholder 2">
            <a:extLst>
              <a:ext uri="{FF2B5EF4-FFF2-40B4-BE49-F238E27FC236}">
                <a16:creationId xmlns:a16="http://schemas.microsoft.com/office/drawing/2014/main" id="{8316441F-27C3-2643-AA29-0D6A1F9DD21C}"/>
              </a:ext>
            </a:extLst>
          </p:cNvPr>
          <p:cNvSpPr>
            <a:spLocks noGrp="1"/>
          </p:cNvSpPr>
          <p:nvPr>
            <p:ph idx="1"/>
          </p:nvPr>
        </p:nvSpPr>
        <p:spPr>
          <a:xfrm>
            <a:off x="4970109" y="2121408"/>
            <a:ext cx="6730276" cy="4050792"/>
          </a:xfrm>
        </p:spPr>
        <p:txBody>
          <a:bodyPr>
            <a:normAutofit/>
          </a:bodyPr>
          <a:lstStyle/>
          <a:p>
            <a:r>
              <a:rPr lang="en-US" sz="1800" dirty="0"/>
              <a:t>Find optimal k=4</a:t>
            </a:r>
          </a:p>
          <a:p>
            <a:r>
              <a:rPr lang="en-US" sz="1800" dirty="0"/>
              <a:t>The visualized result seem to have two clusters</a:t>
            </a:r>
          </a:p>
          <a:p>
            <a:r>
              <a:rPr lang="en-US" sz="1800" dirty="0"/>
              <a:t>For the target label, I divided "Average HCC Score” into four parts by 1,2,3 quantile point, which I can use it on evaluating the clustering model.</a:t>
            </a:r>
          </a:p>
          <a:p>
            <a:r>
              <a:rPr lang="en-US" sz="1800" dirty="0"/>
              <a:t>Cluster centroid:</a:t>
            </a:r>
          </a:p>
          <a:p>
            <a:endParaRPr lang="en-US" sz="1800" dirty="0"/>
          </a:p>
          <a:p>
            <a:endParaRPr lang="en-US" sz="1800" dirty="0"/>
          </a:p>
        </p:txBody>
      </p:sp>
      <p:grpSp>
        <p:nvGrpSpPr>
          <p:cNvPr id="27" name="Group 26">
            <a:extLst>
              <a:ext uri="{FF2B5EF4-FFF2-40B4-BE49-F238E27FC236}">
                <a16:creationId xmlns:a16="http://schemas.microsoft.com/office/drawing/2014/main" id="{9E2417C7-A82F-44F7-A96F-B751F3302F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8" name="Oval 27">
              <a:extLst>
                <a:ext uri="{FF2B5EF4-FFF2-40B4-BE49-F238E27FC236}">
                  <a16:creationId xmlns:a16="http://schemas.microsoft.com/office/drawing/2014/main" id="{C41F7344-9C8B-4289-B22F-5A9BE386F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3D44D01D-A2CB-4AC9-9D70-A4DC027D1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Oval 5">
            <a:extLst>
              <a:ext uri="{FF2B5EF4-FFF2-40B4-BE49-F238E27FC236}">
                <a16:creationId xmlns:a16="http://schemas.microsoft.com/office/drawing/2014/main" id="{62E6BD5E-72D8-2E45-A848-B83ABEA5B79F}"/>
              </a:ext>
            </a:extLst>
          </p:cNvPr>
          <p:cNvSpPr/>
          <p:nvPr/>
        </p:nvSpPr>
        <p:spPr>
          <a:xfrm>
            <a:off x="1621410" y="2243579"/>
            <a:ext cx="245097" cy="23567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B1055D19-7046-E54F-BF4E-9BE3D724D614}"/>
              </a:ext>
            </a:extLst>
          </p:cNvPr>
          <p:cNvPicPr>
            <a:picLocks noChangeAspect="1"/>
          </p:cNvPicPr>
          <p:nvPr/>
        </p:nvPicPr>
        <p:blipFill>
          <a:blip r:embed="rId7"/>
          <a:stretch>
            <a:fillRect/>
          </a:stretch>
        </p:blipFill>
        <p:spPr>
          <a:xfrm>
            <a:off x="4904070" y="4313895"/>
            <a:ext cx="7033930" cy="2374900"/>
          </a:xfrm>
          <a:prstGeom prst="rect">
            <a:avLst/>
          </a:prstGeom>
        </p:spPr>
      </p:pic>
    </p:spTree>
    <p:extLst>
      <p:ext uri="{BB962C8B-B14F-4D97-AF65-F5344CB8AC3E}">
        <p14:creationId xmlns:p14="http://schemas.microsoft.com/office/powerpoint/2010/main" val="1828256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1BB01C-2DAE-48BD-8E81-DAE2E1BC4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3566CC-903D-634F-AB0D-A034DFC12945}"/>
              </a:ext>
            </a:extLst>
          </p:cNvPr>
          <p:cNvSpPr>
            <a:spLocks noGrp="1"/>
          </p:cNvSpPr>
          <p:nvPr>
            <p:ph type="title"/>
          </p:nvPr>
        </p:nvSpPr>
        <p:spPr>
          <a:xfrm>
            <a:off x="4970109" y="484632"/>
            <a:ext cx="6730277" cy="1609344"/>
          </a:xfrm>
          <a:ln>
            <a:noFill/>
          </a:ln>
        </p:spPr>
        <p:txBody>
          <a:bodyPr>
            <a:normAutofit/>
          </a:bodyPr>
          <a:lstStyle/>
          <a:p>
            <a:r>
              <a:rPr lang="en-US" sz="4800"/>
              <a:t>Modeling – Naïve Bayes &amp; SVM</a:t>
            </a:r>
          </a:p>
        </p:txBody>
      </p:sp>
      <p:sp>
        <p:nvSpPr>
          <p:cNvPr id="3" name="Content Placeholder 2">
            <a:extLst>
              <a:ext uri="{FF2B5EF4-FFF2-40B4-BE49-F238E27FC236}">
                <a16:creationId xmlns:a16="http://schemas.microsoft.com/office/drawing/2014/main" id="{BDCF8A72-D8D8-0642-84A3-582BC7345A55}"/>
              </a:ext>
            </a:extLst>
          </p:cNvPr>
          <p:cNvSpPr>
            <a:spLocks noGrp="1"/>
          </p:cNvSpPr>
          <p:nvPr>
            <p:ph idx="1"/>
          </p:nvPr>
        </p:nvSpPr>
        <p:spPr>
          <a:xfrm>
            <a:off x="4970109" y="2121408"/>
            <a:ext cx="6730276" cy="4050792"/>
          </a:xfrm>
        </p:spPr>
        <p:txBody>
          <a:bodyPr>
            <a:normAutofit/>
          </a:bodyPr>
          <a:lstStyle/>
          <a:p>
            <a:r>
              <a:rPr lang="en-US" sz="1800" dirty="0"/>
              <a:t>First, I split scaled data into 0.7 training and 0.3 testing data</a:t>
            </a:r>
          </a:p>
          <a:p>
            <a:r>
              <a:rPr lang="en-US" sz="1800" dirty="0"/>
              <a:t>Second, I divided "Average HCC Score” into two parts to be the target cell which I can use on evaluating the model.</a:t>
            </a:r>
          </a:p>
          <a:p>
            <a:r>
              <a:rPr lang="en-US" sz="1800" dirty="0"/>
              <a:t>Last, I fit the model with five fold cross validation and plot ROC curve</a:t>
            </a:r>
          </a:p>
        </p:txBody>
      </p:sp>
      <p:grpSp>
        <p:nvGrpSpPr>
          <p:cNvPr id="12" name="Group 11">
            <a:extLst>
              <a:ext uri="{FF2B5EF4-FFF2-40B4-BE49-F238E27FC236}">
                <a16:creationId xmlns:a16="http://schemas.microsoft.com/office/drawing/2014/main" id="{AD55FF18-1979-4730-A345-E74E328F07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6F8381C4-0751-4A6E-BFF7-48DF67BFA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F7320C1D-D7A9-4392-B3B6-ACEF193A8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Picture 5">
            <a:extLst>
              <a:ext uri="{FF2B5EF4-FFF2-40B4-BE49-F238E27FC236}">
                <a16:creationId xmlns:a16="http://schemas.microsoft.com/office/drawing/2014/main" id="{07F3390C-5F6F-9C4A-983F-C6F477AC86CD}"/>
              </a:ext>
            </a:extLst>
          </p:cNvPr>
          <p:cNvPicPr>
            <a:picLocks noChangeAspect="1"/>
          </p:cNvPicPr>
          <p:nvPr/>
        </p:nvPicPr>
        <p:blipFill>
          <a:blip r:embed="rId5"/>
          <a:stretch>
            <a:fillRect/>
          </a:stretch>
        </p:blipFill>
        <p:spPr>
          <a:xfrm>
            <a:off x="348791" y="265176"/>
            <a:ext cx="4025245" cy="3373570"/>
          </a:xfrm>
          <a:prstGeom prst="rect">
            <a:avLst/>
          </a:prstGeom>
        </p:spPr>
      </p:pic>
      <p:pic>
        <p:nvPicPr>
          <p:cNvPr id="8" name="Picture 7">
            <a:extLst>
              <a:ext uri="{FF2B5EF4-FFF2-40B4-BE49-F238E27FC236}">
                <a16:creationId xmlns:a16="http://schemas.microsoft.com/office/drawing/2014/main" id="{CD6374D2-AEA9-124A-81D7-DC538D70D995}"/>
              </a:ext>
            </a:extLst>
          </p:cNvPr>
          <p:cNvPicPr>
            <a:picLocks noChangeAspect="1"/>
          </p:cNvPicPr>
          <p:nvPr/>
        </p:nvPicPr>
        <p:blipFill>
          <a:blip r:embed="rId6"/>
          <a:stretch>
            <a:fillRect/>
          </a:stretch>
        </p:blipFill>
        <p:spPr>
          <a:xfrm>
            <a:off x="362269" y="3484429"/>
            <a:ext cx="3897237" cy="3373571"/>
          </a:xfrm>
          <a:prstGeom prst="rect">
            <a:avLst/>
          </a:prstGeom>
        </p:spPr>
      </p:pic>
    </p:spTree>
    <p:extLst>
      <p:ext uri="{BB962C8B-B14F-4D97-AF65-F5344CB8AC3E}">
        <p14:creationId xmlns:p14="http://schemas.microsoft.com/office/powerpoint/2010/main" val="2432863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A48A-D2F0-1F44-997B-BD17A0DD9122}"/>
              </a:ext>
            </a:extLst>
          </p:cNvPr>
          <p:cNvSpPr>
            <a:spLocks noGrp="1"/>
          </p:cNvSpPr>
          <p:nvPr>
            <p:ph type="title"/>
          </p:nvPr>
        </p:nvSpPr>
        <p:spPr/>
        <p:txBody>
          <a:bodyPr/>
          <a:lstStyle/>
          <a:p>
            <a:r>
              <a:rPr lang="en-US" dirty="0"/>
              <a:t>Evaluation – f1 score &amp; </a:t>
            </a:r>
            <a:r>
              <a:rPr lang="en-US" dirty="0" err="1"/>
              <a:t>auc</a:t>
            </a:r>
            <a:endParaRPr lang="en-US" dirty="0"/>
          </a:p>
        </p:txBody>
      </p:sp>
      <p:pic>
        <p:nvPicPr>
          <p:cNvPr id="4" name="Content Placeholder 3">
            <a:extLst>
              <a:ext uri="{FF2B5EF4-FFF2-40B4-BE49-F238E27FC236}">
                <a16:creationId xmlns:a16="http://schemas.microsoft.com/office/drawing/2014/main" id="{8E989DAB-4CA4-7D4E-954B-273A097FE82C}"/>
              </a:ext>
            </a:extLst>
          </p:cNvPr>
          <p:cNvPicPr>
            <a:picLocks noGrp="1" noChangeAspect="1"/>
          </p:cNvPicPr>
          <p:nvPr>
            <p:ph idx="1"/>
          </p:nvPr>
        </p:nvPicPr>
        <p:blipFill>
          <a:blip r:embed="rId2"/>
          <a:stretch>
            <a:fillRect/>
          </a:stretch>
        </p:blipFill>
        <p:spPr>
          <a:xfrm>
            <a:off x="424815" y="3161538"/>
            <a:ext cx="6197600" cy="2463800"/>
          </a:xfrm>
          <a:prstGeom prst="rect">
            <a:avLst/>
          </a:prstGeom>
        </p:spPr>
      </p:pic>
      <p:pic>
        <p:nvPicPr>
          <p:cNvPr id="5" name="Picture 4">
            <a:extLst>
              <a:ext uri="{FF2B5EF4-FFF2-40B4-BE49-F238E27FC236}">
                <a16:creationId xmlns:a16="http://schemas.microsoft.com/office/drawing/2014/main" id="{BC4794F3-A4A5-094E-A46F-D1BFAF3B9F6C}"/>
              </a:ext>
            </a:extLst>
          </p:cNvPr>
          <p:cNvPicPr>
            <a:picLocks noChangeAspect="1"/>
          </p:cNvPicPr>
          <p:nvPr/>
        </p:nvPicPr>
        <p:blipFill>
          <a:blip r:embed="rId3"/>
          <a:stretch>
            <a:fillRect/>
          </a:stretch>
        </p:blipFill>
        <p:spPr>
          <a:xfrm>
            <a:off x="7457948" y="2507488"/>
            <a:ext cx="3670300" cy="1308100"/>
          </a:xfrm>
          <a:prstGeom prst="rect">
            <a:avLst/>
          </a:prstGeom>
        </p:spPr>
      </p:pic>
      <p:pic>
        <p:nvPicPr>
          <p:cNvPr id="6" name="Picture 5">
            <a:extLst>
              <a:ext uri="{FF2B5EF4-FFF2-40B4-BE49-F238E27FC236}">
                <a16:creationId xmlns:a16="http://schemas.microsoft.com/office/drawing/2014/main" id="{531ABE19-12CA-1E45-9A98-03602829979C}"/>
              </a:ext>
            </a:extLst>
          </p:cNvPr>
          <p:cNvPicPr>
            <a:picLocks noChangeAspect="1"/>
          </p:cNvPicPr>
          <p:nvPr/>
        </p:nvPicPr>
        <p:blipFill>
          <a:blip r:embed="rId4"/>
          <a:stretch>
            <a:fillRect/>
          </a:stretch>
        </p:blipFill>
        <p:spPr>
          <a:xfrm>
            <a:off x="7496048" y="4762500"/>
            <a:ext cx="3632200" cy="1320800"/>
          </a:xfrm>
          <a:prstGeom prst="rect">
            <a:avLst/>
          </a:prstGeom>
        </p:spPr>
      </p:pic>
      <p:sp>
        <p:nvSpPr>
          <p:cNvPr id="9" name="Rectangle 8">
            <a:extLst>
              <a:ext uri="{FF2B5EF4-FFF2-40B4-BE49-F238E27FC236}">
                <a16:creationId xmlns:a16="http://schemas.microsoft.com/office/drawing/2014/main" id="{AE8D47AC-1579-8D48-9621-106A014677B1}"/>
              </a:ext>
            </a:extLst>
          </p:cNvPr>
          <p:cNvSpPr/>
          <p:nvPr/>
        </p:nvSpPr>
        <p:spPr>
          <a:xfrm>
            <a:off x="7457948" y="1849842"/>
            <a:ext cx="1757212" cy="923330"/>
          </a:xfrm>
          <a:prstGeom prst="rect">
            <a:avLst/>
          </a:prstGeom>
          <a:noFill/>
        </p:spPr>
        <p:txBody>
          <a:bodyPr wrap="non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SVM</a:t>
            </a:r>
          </a:p>
        </p:txBody>
      </p:sp>
      <p:sp>
        <p:nvSpPr>
          <p:cNvPr id="10" name="Rectangle 9">
            <a:extLst>
              <a:ext uri="{FF2B5EF4-FFF2-40B4-BE49-F238E27FC236}">
                <a16:creationId xmlns:a16="http://schemas.microsoft.com/office/drawing/2014/main" id="{EEA54F8F-2FDC-A149-A319-B7297BF38985}"/>
              </a:ext>
            </a:extLst>
          </p:cNvPr>
          <p:cNvSpPr/>
          <p:nvPr/>
        </p:nvSpPr>
        <p:spPr>
          <a:xfrm>
            <a:off x="7439269" y="3931773"/>
            <a:ext cx="432791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Naïve Bayes</a:t>
            </a:r>
          </a:p>
        </p:txBody>
      </p:sp>
      <p:sp>
        <p:nvSpPr>
          <p:cNvPr id="11" name="Rectangle 10">
            <a:extLst>
              <a:ext uri="{FF2B5EF4-FFF2-40B4-BE49-F238E27FC236}">
                <a16:creationId xmlns:a16="http://schemas.microsoft.com/office/drawing/2014/main" id="{81658DEF-365E-EC47-8FB7-6B1F2BC89A1A}"/>
              </a:ext>
            </a:extLst>
          </p:cNvPr>
          <p:cNvSpPr/>
          <p:nvPr/>
        </p:nvSpPr>
        <p:spPr>
          <a:xfrm>
            <a:off x="424815" y="2238208"/>
            <a:ext cx="3831113"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Clustering</a:t>
            </a:r>
          </a:p>
        </p:txBody>
      </p:sp>
    </p:spTree>
    <p:extLst>
      <p:ext uri="{BB962C8B-B14F-4D97-AF65-F5344CB8AC3E}">
        <p14:creationId xmlns:p14="http://schemas.microsoft.com/office/powerpoint/2010/main" val="122664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31C6A-F50D-B941-AC10-3F66B7D8F9B2}"/>
              </a:ext>
            </a:extLst>
          </p:cNvPr>
          <p:cNvSpPr>
            <a:spLocks noGrp="1"/>
          </p:cNvSpPr>
          <p:nvPr>
            <p:ph type="title"/>
          </p:nvPr>
        </p:nvSpPr>
        <p:spPr>
          <a:xfrm>
            <a:off x="1069848" y="798394"/>
            <a:ext cx="4730451" cy="1637730"/>
          </a:xfrm>
        </p:spPr>
        <p:txBody>
          <a:bodyPr>
            <a:normAutofit/>
          </a:bodyPr>
          <a:lstStyle/>
          <a:p>
            <a:r>
              <a:rPr lang="en-US" sz="4400"/>
              <a:t>Evaluation</a:t>
            </a:r>
          </a:p>
        </p:txBody>
      </p:sp>
      <p:sp>
        <p:nvSpPr>
          <p:cNvPr id="9" name="Content Placeholder 8">
            <a:extLst>
              <a:ext uri="{FF2B5EF4-FFF2-40B4-BE49-F238E27FC236}">
                <a16:creationId xmlns:a16="http://schemas.microsoft.com/office/drawing/2014/main" id="{9BCA16D5-3756-4865-BE3D-4D7AC4E13B27}"/>
              </a:ext>
            </a:extLst>
          </p:cNvPr>
          <p:cNvSpPr>
            <a:spLocks noGrp="1"/>
          </p:cNvSpPr>
          <p:nvPr>
            <p:ph idx="1"/>
          </p:nvPr>
        </p:nvSpPr>
        <p:spPr>
          <a:xfrm>
            <a:off x="1069848" y="2578608"/>
            <a:ext cx="4730451" cy="3593592"/>
          </a:xfrm>
        </p:spPr>
        <p:txBody>
          <a:bodyPr>
            <a:normAutofit/>
          </a:bodyPr>
          <a:lstStyle/>
          <a:p>
            <a:r>
              <a:rPr lang="en-US" sz="1800" dirty="0"/>
              <a:t>Clustering seem not to be a good method for this dataset. We can tell after seeing the cluster visualization.</a:t>
            </a:r>
          </a:p>
          <a:p>
            <a:r>
              <a:rPr lang="en-US" sz="1800" dirty="0"/>
              <a:t>SVM is the best model in classifying this dataset and predict the assigned price level, which achieve </a:t>
            </a:r>
            <a:r>
              <a:rPr lang="en-US" sz="1800" dirty="0" err="1"/>
              <a:t>auc</a:t>
            </a:r>
            <a:r>
              <a:rPr lang="en-US" sz="1800" dirty="0"/>
              <a:t> of 0.8334</a:t>
            </a:r>
          </a:p>
          <a:p>
            <a:endParaRPr lang="en-US" sz="1800" dirty="0"/>
          </a:p>
        </p:txBody>
      </p:sp>
      <p:sp>
        <p:nvSpPr>
          <p:cNvPr id="12" name="Freeform: Shape 11">
            <a:extLst>
              <a:ext uri="{FF2B5EF4-FFF2-40B4-BE49-F238E27FC236}">
                <a16:creationId xmlns:a16="http://schemas.microsoft.com/office/drawing/2014/main" id="{B16070FD-9EB8-4AC8-A8E2-267228385B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4"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3">
            <a:extLst>
              <a:ext uri="{FF2B5EF4-FFF2-40B4-BE49-F238E27FC236}">
                <a16:creationId xmlns:a16="http://schemas.microsoft.com/office/drawing/2014/main" id="{E8656295-35FE-AD4E-977E-A759F47D9563}"/>
              </a:ext>
            </a:extLst>
          </p:cNvPr>
          <p:cNvPicPr>
            <a:picLocks noChangeAspect="1"/>
          </p:cNvPicPr>
          <p:nvPr/>
        </p:nvPicPr>
        <p:blipFill>
          <a:blip r:embed="rId2"/>
          <a:stretch>
            <a:fillRect/>
          </a:stretch>
        </p:blipFill>
        <p:spPr>
          <a:xfrm>
            <a:off x="7271151" y="1838704"/>
            <a:ext cx="4218484" cy="1630787"/>
          </a:xfrm>
          <a:prstGeom prst="rect">
            <a:avLst/>
          </a:prstGeom>
        </p:spPr>
      </p:pic>
    </p:spTree>
    <p:extLst>
      <p:ext uri="{BB962C8B-B14F-4D97-AF65-F5344CB8AC3E}">
        <p14:creationId xmlns:p14="http://schemas.microsoft.com/office/powerpoint/2010/main" val="1666230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7615-140E-9E49-BD8F-E9CA47E07DA3}"/>
              </a:ext>
            </a:extLst>
          </p:cNvPr>
          <p:cNvSpPr>
            <a:spLocks noGrp="1"/>
          </p:cNvSpPr>
          <p:nvPr>
            <p:ph type="title"/>
          </p:nvPr>
        </p:nvSpPr>
        <p:spPr/>
        <p:txBody>
          <a:bodyPr/>
          <a:lstStyle/>
          <a:p>
            <a:r>
              <a:rPr lang="en-US" dirty="0" err="1"/>
              <a:t>COnclusion</a:t>
            </a:r>
            <a:endParaRPr lang="en-US" dirty="0"/>
          </a:p>
        </p:txBody>
      </p:sp>
      <p:sp>
        <p:nvSpPr>
          <p:cNvPr id="3" name="Content Placeholder 2">
            <a:extLst>
              <a:ext uri="{FF2B5EF4-FFF2-40B4-BE49-F238E27FC236}">
                <a16:creationId xmlns:a16="http://schemas.microsoft.com/office/drawing/2014/main" id="{EC3804EF-E39B-8F47-909F-3F81A3D84277}"/>
              </a:ext>
            </a:extLst>
          </p:cNvPr>
          <p:cNvSpPr>
            <a:spLocks noGrp="1"/>
          </p:cNvSpPr>
          <p:nvPr>
            <p:ph idx="1"/>
          </p:nvPr>
        </p:nvSpPr>
        <p:spPr/>
        <p:txBody>
          <a:bodyPr/>
          <a:lstStyle/>
          <a:p>
            <a:r>
              <a:rPr lang="en-US" dirty="0"/>
              <a:t>Using SVM classified the medical data set successfully which achieve </a:t>
            </a:r>
            <a:r>
              <a:rPr lang="en-US" dirty="0" err="1"/>
              <a:t>auc</a:t>
            </a:r>
            <a:r>
              <a:rPr lang="en-US" dirty="0"/>
              <a:t> 0.8334</a:t>
            </a:r>
          </a:p>
          <a:p>
            <a:r>
              <a:rPr lang="en-US" dirty="0"/>
              <a:t>Insurance companies can refer to their customers’ medical information and use SVM model to predict the risk of selling insurance, and minimize the cost lastly.</a:t>
            </a:r>
          </a:p>
          <a:p>
            <a:r>
              <a:rPr lang="en-US" dirty="0"/>
              <a:t>Clustering is not a good method while dealing with medical data. Perhaps there are large differences between each medical facilities lead to low accuracy of predicted result. More researches should be done on dealing with medical data.</a:t>
            </a:r>
          </a:p>
        </p:txBody>
      </p:sp>
    </p:spTree>
    <p:extLst>
      <p:ext uri="{BB962C8B-B14F-4D97-AF65-F5344CB8AC3E}">
        <p14:creationId xmlns:p14="http://schemas.microsoft.com/office/powerpoint/2010/main" val="442698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182F-745D-D145-A0C0-1217E7A76F02}"/>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273B6145-0157-1A48-B0A8-1A1D0CA9616C}"/>
              </a:ext>
            </a:extLst>
          </p:cNvPr>
          <p:cNvSpPr>
            <a:spLocks noGrp="1"/>
          </p:cNvSpPr>
          <p:nvPr>
            <p:ph idx="1"/>
          </p:nvPr>
        </p:nvSpPr>
        <p:spPr/>
        <p:txBody>
          <a:bodyPr/>
          <a:lstStyle/>
          <a:p>
            <a:r>
              <a:rPr lang="en-US" dirty="0">
                <a:hlinkClick r:id="rId2"/>
              </a:rPr>
              <a:t>https://en.wikipedia.org/wiki/Centers_for_Medicare_and_Medicaid_Services</a:t>
            </a:r>
            <a:endParaRPr lang="en-US" dirty="0"/>
          </a:p>
          <a:p>
            <a:r>
              <a:rPr lang="en-US" dirty="0">
                <a:hlinkClick r:id="rId3"/>
              </a:rPr>
              <a:t>https://www.aafp.org/practice-management/payment/coding/hcc.html</a:t>
            </a:r>
            <a:endParaRPr lang="en-US" dirty="0"/>
          </a:p>
          <a:p>
            <a:r>
              <a:rPr lang="en-US" dirty="0">
                <a:hlinkClick r:id="rId4"/>
              </a:rPr>
              <a:t>https://www.medirevv.com/blog/what-is-hcc-coding-understanding-todays-risk-adjustment-model</a:t>
            </a:r>
            <a:endParaRPr lang="en-US" dirty="0"/>
          </a:p>
          <a:p>
            <a:r>
              <a:rPr lang="en-US" dirty="0">
                <a:hlinkClick r:id="rId5"/>
              </a:rPr>
              <a:t>https://www.kaggle.com/cms/medicare-skilled-nursing-facility-provider-reports#medicare-skilled-nursing-facility-snf-provider-by-rug-aggregate-report-cy-2014.csv</a:t>
            </a:r>
            <a:endParaRPr lang="en-US" dirty="0"/>
          </a:p>
          <a:p>
            <a:r>
              <a:rPr lang="en-US" dirty="0">
                <a:hlinkClick r:id="rId6"/>
              </a:rPr>
              <a:t>https://www.cms.gov/about-cms/about-cms.html</a:t>
            </a:r>
            <a:endParaRPr lang="en-US" dirty="0"/>
          </a:p>
          <a:p>
            <a:r>
              <a:rPr lang="en-US" dirty="0">
                <a:hlinkClick r:id="rId7"/>
              </a:rPr>
              <a:t>https://www.aafp.org/fpm/2016/0900/p24.html</a:t>
            </a:r>
            <a:endParaRPr lang="en-US" dirty="0"/>
          </a:p>
        </p:txBody>
      </p:sp>
    </p:spTree>
    <p:extLst>
      <p:ext uri="{BB962C8B-B14F-4D97-AF65-F5344CB8AC3E}">
        <p14:creationId xmlns:p14="http://schemas.microsoft.com/office/powerpoint/2010/main" val="964321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D472-265E-A64B-BBEC-F97D4AD515DA}"/>
              </a:ext>
            </a:extLst>
          </p:cNvPr>
          <p:cNvSpPr>
            <a:spLocks noGrp="1"/>
          </p:cNvSpPr>
          <p:nvPr>
            <p:ph type="title"/>
          </p:nvPr>
        </p:nvSpPr>
        <p:spPr>
          <a:xfrm>
            <a:off x="1069848" y="484632"/>
            <a:ext cx="10058400" cy="1008502"/>
          </a:xfrm>
        </p:spPr>
        <p:txBody>
          <a:bodyPr/>
          <a:lstStyle/>
          <a:p>
            <a:r>
              <a:rPr lang="en-US" dirty="0"/>
              <a:t>Topics</a:t>
            </a:r>
          </a:p>
        </p:txBody>
      </p:sp>
      <p:sp>
        <p:nvSpPr>
          <p:cNvPr id="3" name="Content Placeholder 2">
            <a:extLst>
              <a:ext uri="{FF2B5EF4-FFF2-40B4-BE49-F238E27FC236}">
                <a16:creationId xmlns:a16="http://schemas.microsoft.com/office/drawing/2014/main" id="{BC565FE1-AF21-F641-97FC-E1F0C028487B}"/>
              </a:ext>
            </a:extLst>
          </p:cNvPr>
          <p:cNvSpPr>
            <a:spLocks noGrp="1"/>
          </p:cNvSpPr>
          <p:nvPr>
            <p:ph idx="1"/>
          </p:nvPr>
        </p:nvSpPr>
        <p:spPr>
          <a:xfrm>
            <a:off x="1069848" y="1493134"/>
            <a:ext cx="10058400" cy="4679066"/>
          </a:xfrm>
        </p:spPr>
        <p:txBody>
          <a:bodyPr>
            <a:normAutofit/>
          </a:bodyPr>
          <a:lstStyle/>
          <a:p>
            <a:r>
              <a:rPr lang="en-US" sz="3200" dirty="0"/>
              <a:t>Business understanding</a:t>
            </a:r>
          </a:p>
          <a:p>
            <a:r>
              <a:rPr lang="en-US" sz="3200" dirty="0"/>
              <a:t>Data understanding</a:t>
            </a:r>
          </a:p>
          <a:p>
            <a:r>
              <a:rPr lang="en-US" sz="3200" dirty="0"/>
              <a:t>Data cleaning</a:t>
            </a:r>
          </a:p>
          <a:p>
            <a:r>
              <a:rPr lang="en-US" sz="3200" dirty="0"/>
              <a:t>Modeling</a:t>
            </a:r>
          </a:p>
          <a:p>
            <a:r>
              <a:rPr lang="en-US" sz="3200" dirty="0"/>
              <a:t>Evaluation</a:t>
            </a:r>
          </a:p>
          <a:p>
            <a:r>
              <a:rPr lang="en-US" sz="3200" dirty="0"/>
              <a:t>Conclusion</a:t>
            </a:r>
          </a:p>
          <a:p>
            <a:r>
              <a:rPr lang="en-US" sz="3200" dirty="0"/>
              <a:t>Reference</a:t>
            </a:r>
          </a:p>
        </p:txBody>
      </p:sp>
    </p:spTree>
    <p:extLst>
      <p:ext uri="{BB962C8B-B14F-4D97-AF65-F5344CB8AC3E}">
        <p14:creationId xmlns:p14="http://schemas.microsoft.com/office/powerpoint/2010/main" val="2444860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A90C30-B990-4CCA-B584-40F864DA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D10C7-3B14-0B41-B00D-D93285B8B899}"/>
              </a:ext>
            </a:extLst>
          </p:cNvPr>
          <p:cNvSpPr>
            <a:spLocks noGrp="1"/>
          </p:cNvSpPr>
          <p:nvPr>
            <p:ph type="title"/>
          </p:nvPr>
        </p:nvSpPr>
        <p:spPr>
          <a:xfrm>
            <a:off x="382280" y="484632"/>
            <a:ext cx="6743844" cy="1609344"/>
          </a:xfrm>
        </p:spPr>
        <p:txBody>
          <a:bodyPr>
            <a:normAutofit/>
          </a:bodyPr>
          <a:lstStyle/>
          <a:p>
            <a:r>
              <a:rPr lang="en-US" sz="4800" dirty="0"/>
              <a:t>Business understanding - organization</a:t>
            </a:r>
          </a:p>
        </p:txBody>
      </p:sp>
      <p:sp>
        <p:nvSpPr>
          <p:cNvPr id="3" name="Content Placeholder 2">
            <a:extLst>
              <a:ext uri="{FF2B5EF4-FFF2-40B4-BE49-F238E27FC236}">
                <a16:creationId xmlns:a16="http://schemas.microsoft.com/office/drawing/2014/main" id="{3A28A510-4891-D442-B923-EEFEB85601CD}"/>
              </a:ext>
            </a:extLst>
          </p:cNvPr>
          <p:cNvSpPr>
            <a:spLocks noGrp="1"/>
          </p:cNvSpPr>
          <p:nvPr>
            <p:ph idx="1"/>
          </p:nvPr>
        </p:nvSpPr>
        <p:spPr>
          <a:xfrm>
            <a:off x="382279" y="2121408"/>
            <a:ext cx="6743845" cy="4050792"/>
          </a:xfrm>
        </p:spPr>
        <p:txBody>
          <a:bodyPr>
            <a:normAutofit/>
          </a:bodyPr>
          <a:lstStyle/>
          <a:p>
            <a:r>
              <a:rPr lang="en-US" sz="1800" dirty="0"/>
              <a:t>The </a:t>
            </a:r>
            <a:r>
              <a:rPr lang="en-US" sz="1800" b="1" dirty="0"/>
              <a:t>Centers for Medicare &amp; Medicaid Services</a:t>
            </a:r>
            <a:r>
              <a:rPr lang="en-US" sz="1800" dirty="0"/>
              <a:t> (</a:t>
            </a:r>
            <a:r>
              <a:rPr lang="en-US" sz="1800" b="1" dirty="0"/>
              <a:t>CMS</a:t>
            </a:r>
            <a:r>
              <a:rPr lang="en-US" sz="1800" dirty="0"/>
              <a:t>)</a:t>
            </a:r>
          </a:p>
          <a:p>
            <a:pPr marL="0" indent="0">
              <a:buNone/>
            </a:pPr>
            <a:r>
              <a:rPr lang="en-US" sz="1800" dirty="0"/>
              <a:t>is a federal agency within the United States Department of Health and Human Services (HHS) that administers the Medicare program and works in partnership with state governments to administer Medicaid, the Children's Health Insurance Program (CHIP), and health insurance portability standards.</a:t>
            </a:r>
          </a:p>
          <a:p>
            <a:pPr marL="0" indent="0">
              <a:buNone/>
            </a:pPr>
            <a:endParaRPr lang="en-US" sz="1800" dirty="0"/>
          </a:p>
        </p:txBody>
      </p:sp>
      <p:pic>
        <p:nvPicPr>
          <p:cNvPr id="4" name="Picture 3">
            <a:extLst>
              <a:ext uri="{FF2B5EF4-FFF2-40B4-BE49-F238E27FC236}">
                <a16:creationId xmlns:a16="http://schemas.microsoft.com/office/drawing/2014/main" id="{01B5E87E-FC0C-EE4D-84C8-295194DC1523}"/>
              </a:ext>
            </a:extLst>
          </p:cNvPr>
          <p:cNvPicPr>
            <a:picLocks noChangeAspect="1"/>
          </p:cNvPicPr>
          <p:nvPr/>
        </p:nvPicPr>
        <p:blipFill>
          <a:blip r:embed="rId4"/>
          <a:stretch>
            <a:fillRect/>
          </a:stretch>
        </p:blipFill>
        <p:spPr>
          <a:xfrm>
            <a:off x="8203460" y="2170144"/>
            <a:ext cx="3369177" cy="2220342"/>
          </a:xfrm>
          <a:prstGeom prst="rect">
            <a:avLst/>
          </a:prstGeom>
        </p:spPr>
      </p:pic>
      <p:grpSp>
        <p:nvGrpSpPr>
          <p:cNvPr id="11" name="Group 10">
            <a:extLst>
              <a:ext uri="{FF2B5EF4-FFF2-40B4-BE49-F238E27FC236}">
                <a16:creationId xmlns:a16="http://schemas.microsoft.com/office/drawing/2014/main" id="{D060B936-2771-48DC-842C-14EE9318E3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B4EC8B4-4BB2-45C2-A68A-28E36AC10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1431D296-F8F1-41C3-A211-E83E243C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877094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C45-5A57-CE4F-84AA-51124E77E4A4}"/>
              </a:ext>
            </a:extLst>
          </p:cNvPr>
          <p:cNvSpPr>
            <a:spLocks noGrp="1"/>
          </p:cNvSpPr>
          <p:nvPr>
            <p:ph type="title"/>
          </p:nvPr>
        </p:nvSpPr>
        <p:spPr>
          <a:xfrm>
            <a:off x="1069848" y="484632"/>
            <a:ext cx="10058400" cy="1609344"/>
          </a:xfrm>
        </p:spPr>
        <p:txBody>
          <a:bodyPr>
            <a:normAutofit/>
          </a:bodyPr>
          <a:lstStyle/>
          <a:p>
            <a:r>
              <a:rPr lang="en-US" dirty="0"/>
              <a:t>Business understanding – RAF score</a:t>
            </a:r>
          </a:p>
        </p:txBody>
      </p:sp>
      <p:pic>
        <p:nvPicPr>
          <p:cNvPr id="4" name="Picture 3" descr="A close up of a logo&#10;&#10;Description automatically generated">
            <a:extLst>
              <a:ext uri="{FF2B5EF4-FFF2-40B4-BE49-F238E27FC236}">
                <a16:creationId xmlns:a16="http://schemas.microsoft.com/office/drawing/2014/main" id="{A1FCFAEC-D02C-6A46-B6FA-4326DDB0DE0E}"/>
              </a:ext>
            </a:extLst>
          </p:cNvPr>
          <p:cNvPicPr>
            <a:picLocks noChangeAspect="1"/>
          </p:cNvPicPr>
          <p:nvPr/>
        </p:nvPicPr>
        <p:blipFill>
          <a:blip r:embed="rId2"/>
          <a:stretch>
            <a:fillRect/>
          </a:stretch>
        </p:blipFill>
        <p:spPr>
          <a:xfrm>
            <a:off x="6355080" y="2370367"/>
            <a:ext cx="4773168" cy="3626025"/>
          </a:xfrm>
          <a:prstGeom prst="rect">
            <a:avLst/>
          </a:prstGeom>
        </p:spPr>
      </p:pic>
      <p:graphicFrame>
        <p:nvGraphicFramePr>
          <p:cNvPr id="5" name="Content Placeholder 2">
            <a:extLst>
              <a:ext uri="{FF2B5EF4-FFF2-40B4-BE49-F238E27FC236}">
                <a16:creationId xmlns:a16="http://schemas.microsoft.com/office/drawing/2014/main" id="{485A3349-37C9-452B-82F1-DE6BB892C9B1}"/>
              </a:ext>
            </a:extLst>
          </p:cNvPr>
          <p:cNvGraphicFramePr>
            <a:graphicFrameLocks noGrp="1"/>
          </p:cNvGraphicFramePr>
          <p:nvPr>
            <p:ph idx="1"/>
            <p:extLst>
              <p:ext uri="{D42A27DB-BD31-4B8C-83A1-F6EECF244321}">
                <p14:modId xmlns:p14="http://schemas.microsoft.com/office/powerpoint/2010/main" val="1798398183"/>
              </p:ext>
            </p:extLst>
          </p:nvPr>
        </p:nvGraphicFramePr>
        <p:xfrm>
          <a:off x="933254" y="2093976"/>
          <a:ext cx="5421826" cy="4353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8874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8D4BE-7EB7-B347-A8A1-D915D7659541}"/>
              </a:ext>
            </a:extLst>
          </p:cNvPr>
          <p:cNvSpPr>
            <a:spLocks noGrp="1"/>
          </p:cNvSpPr>
          <p:nvPr>
            <p:ph type="title"/>
          </p:nvPr>
        </p:nvSpPr>
        <p:spPr>
          <a:xfrm>
            <a:off x="1069848" y="484632"/>
            <a:ext cx="10058400" cy="1609344"/>
          </a:xfrm>
        </p:spPr>
        <p:txBody>
          <a:bodyPr/>
          <a:lstStyle/>
          <a:p>
            <a:r>
              <a:rPr lang="en-US"/>
              <a:t>Business understanding – Problem</a:t>
            </a:r>
            <a:endParaRPr lang="en-US" dirty="0"/>
          </a:p>
        </p:txBody>
      </p:sp>
      <p:sp>
        <p:nvSpPr>
          <p:cNvPr id="3" name="Content Placeholder 2">
            <a:extLst>
              <a:ext uri="{FF2B5EF4-FFF2-40B4-BE49-F238E27FC236}">
                <a16:creationId xmlns:a16="http://schemas.microsoft.com/office/drawing/2014/main" id="{75B7197E-4E18-1846-ADBA-5E78EE172184}"/>
              </a:ext>
            </a:extLst>
          </p:cNvPr>
          <p:cNvSpPr>
            <a:spLocks noGrp="1"/>
          </p:cNvSpPr>
          <p:nvPr>
            <p:ph idx="1"/>
          </p:nvPr>
        </p:nvSpPr>
        <p:spPr/>
        <p:txBody>
          <a:bodyPr/>
          <a:lstStyle/>
          <a:p>
            <a:r>
              <a:rPr lang="en-US" dirty="0"/>
              <a:t>People nowadays buy insurances to prevent risk from happening, especially for medical insurance. </a:t>
            </a:r>
          </a:p>
          <a:p>
            <a:r>
              <a:rPr lang="en-US" dirty="0"/>
              <a:t>In order to save cost, insurance companies have to evaluate patients’ condition before setting a price. </a:t>
            </a:r>
          </a:p>
          <a:p>
            <a:r>
              <a:rPr lang="en-US" dirty="0"/>
              <a:t>Assigning patients with different levels price is a big issue for insurance company. </a:t>
            </a:r>
          </a:p>
          <a:p>
            <a:r>
              <a:rPr lang="en-US" dirty="0"/>
              <a:t>Project goal:</a:t>
            </a:r>
          </a:p>
          <a:p>
            <a:pPr marL="0" indent="0">
              <a:buNone/>
            </a:pPr>
            <a:endParaRPr lang="en-US" dirty="0"/>
          </a:p>
        </p:txBody>
      </p:sp>
      <p:graphicFrame>
        <p:nvGraphicFramePr>
          <p:cNvPr id="4" name="Diagram 3">
            <a:extLst>
              <a:ext uri="{FF2B5EF4-FFF2-40B4-BE49-F238E27FC236}">
                <a16:creationId xmlns:a16="http://schemas.microsoft.com/office/drawing/2014/main" id="{C38F4954-687A-4743-A0A7-27B320E32902}"/>
              </a:ext>
            </a:extLst>
          </p:cNvPr>
          <p:cNvGraphicFramePr/>
          <p:nvPr>
            <p:extLst>
              <p:ext uri="{D42A27DB-BD31-4B8C-83A1-F6EECF244321}">
                <p14:modId xmlns:p14="http://schemas.microsoft.com/office/powerpoint/2010/main" val="1477219092"/>
              </p:ext>
            </p:extLst>
          </p:nvPr>
        </p:nvGraphicFramePr>
        <p:xfrm>
          <a:off x="1560659" y="7535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029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0077C-79F9-5248-ACD9-92386AB802BA}"/>
              </a:ext>
            </a:extLst>
          </p:cNvPr>
          <p:cNvSpPr>
            <a:spLocks noGrp="1"/>
          </p:cNvSpPr>
          <p:nvPr>
            <p:ph type="title"/>
          </p:nvPr>
        </p:nvSpPr>
        <p:spPr>
          <a:xfrm>
            <a:off x="1069848" y="798394"/>
            <a:ext cx="4730451" cy="1637730"/>
          </a:xfrm>
        </p:spPr>
        <p:txBody>
          <a:bodyPr>
            <a:normAutofit/>
          </a:bodyPr>
          <a:lstStyle/>
          <a:p>
            <a:r>
              <a:rPr lang="en-US" sz="4400" dirty="0"/>
              <a:t>Data Understanding-load data</a:t>
            </a:r>
          </a:p>
        </p:txBody>
      </p:sp>
      <p:sp>
        <p:nvSpPr>
          <p:cNvPr id="3" name="Content Placeholder 2">
            <a:extLst>
              <a:ext uri="{FF2B5EF4-FFF2-40B4-BE49-F238E27FC236}">
                <a16:creationId xmlns:a16="http://schemas.microsoft.com/office/drawing/2014/main" id="{22676DEF-4750-974E-9551-8D05ADC0A162}"/>
              </a:ext>
            </a:extLst>
          </p:cNvPr>
          <p:cNvSpPr>
            <a:spLocks noGrp="1"/>
          </p:cNvSpPr>
          <p:nvPr>
            <p:ph idx="1"/>
          </p:nvPr>
        </p:nvSpPr>
        <p:spPr>
          <a:xfrm>
            <a:off x="1069848" y="2342408"/>
            <a:ext cx="4730451" cy="3593592"/>
          </a:xfrm>
        </p:spPr>
        <p:txBody>
          <a:bodyPr>
            <a:normAutofit/>
          </a:bodyPr>
          <a:lstStyle/>
          <a:p>
            <a:r>
              <a:rPr lang="en-US" sz="1800" dirty="0"/>
              <a:t>My dataset is download from Kaggle. The data source is come from CMS official website</a:t>
            </a:r>
          </a:p>
          <a:p>
            <a:r>
              <a:rPr lang="en-US" sz="1800" dirty="0"/>
              <a:t>Using python to load data and to conduct end to end analyze</a:t>
            </a:r>
          </a:p>
          <a:p>
            <a:r>
              <a:rPr lang="en-US" sz="1800" dirty="0"/>
              <a:t>Columns contain 28 float type, 9 integer type, and 4 object type</a:t>
            </a:r>
          </a:p>
          <a:p>
            <a:endParaRPr lang="en-US" sz="1800" dirty="0"/>
          </a:p>
        </p:txBody>
      </p:sp>
      <p:sp>
        <p:nvSpPr>
          <p:cNvPr id="28" name="Freeform: Shape 10">
            <a:extLst>
              <a:ext uri="{FF2B5EF4-FFF2-40B4-BE49-F238E27FC236}">
                <a16:creationId xmlns:a16="http://schemas.microsoft.com/office/drawing/2014/main" id="{B16070FD-9EB8-4AC8-A8E2-267228385B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4"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a:extLst>
              <a:ext uri="{FF2B5EF4-FFF2-40B4-BE49-F238E27FC236}">
                <a16:creationId xmlns:a16="http://schemas.microsoft.com/office/drawing/2014/main" id="{BE0FBE6E-D6F3-9740-B160-BA733C3EC486}"/>
              </a:ext>
            </a:extLst>
          </p:cNvPr>
          <p:cNvPicPr>
            <a:picLocks noChangeAspect="1"/>
          </p:cNvPicPr>
          <p:nvPr/>
        </p:nvPicPr>
        <p:blipFill>
          <a:blip r:embed="rId2"/>
          <a:stretch>
            <a:fillRect/>
          </a:stretch>
        </p:blipFill>
        <p:spPr>
          <a:xfrm>
            <a:off x="787204" y="4678680"/>
            <a:ext cx="5994596" cy="2179320"/>
          </a:xfrm>
          <a:prstGeom prst="rect">
            <a:avLst/>
          </a:prstGeom>
        </p:spPr>
      </p:pic>
      <p:pic>
        <p:nvPicPr>
          <p:cNvPr id="6" name="Picture 5">
            <a:extLst>
              <a:ext uri="{FF2B5EF4-FFF2-40B4-BE49-F238E27FC236}">
                <a16:creationId xmlns:a16="http://schemas.microsoft.com/office/drawing/2014/main" id="{1931CFF7-1E63-CA4B-97FC-FF98DD8EEFC5}"/>
              </a:ext>
            </a:extLst>
          </p:cNvPr>
          <p:cNvPicPr>
            <a:picLocks noChangeAspect="1"/>
          </p:cNvPicPr>
          <p:nvPr/>
        </p:nvPicPr>
        <p:blipFill>
          <a:blip r:embed="rId3"/>
          <a:stretch>
            <a:fillRect/>
          </a:stretch>
        </p:blipFill>
        <p:spPr>
          <a:xfrm>
            <a:off x="8333295" y="386500"/>
            <a:ext cx="3374795" cy="5413253"/>
          </a:xfrm>
          <a:prstGeom prst="rect">
            <a:avLst/>
          </a:prstGeom>
        </p:spPr>
      </p:pic>
    </p:spTree>
    <p:extLst>
      <p:ext uri="{BB962C8B-B14F-4D97-AF65-F5344CB8AC3E}">
        <p14:creationId xmlns:p14="http://schemas.microsoft.com/office/powerpoint/2010/main" val="189178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3AD6EE-CCA9-D647-BDE2-9E916518F936}"/>
              </a:ext>
            </a:extLst>
          </p:cNvPr>
          <p:cNvSpPr>
            <a:spLocks noGrp="1"/>
          </p:cNvSpPr>
          <p:nvPr>
            <p:ph type="title"/>
          </p:nvPr>
        </p:nvSpPr>
        <p:spPr>
          <a:xfrm>
            <a:off x="8156350" y="484632"/>
            <a:ext cx="3544035" cy="1609344"/>
          </a:xfrm>
          <a:ln>
            <a:noFill/>
          </a:ln>
        </p:spPr>
        <p:txBody>
          <a:bodyPr>
            <a:normAutofit/>
          </a:bodyPr>
          <a:lstStyle/>
          <a:p>
            <a:r>
              <a:rPr lang="en-US" sz="3200"/>
              <a:t>Data Understanding-correlation heatmap</a:t>
            </a:r>
          </a:p>
        </p:txBody>
      </p:sp>
      <p:pic>
        <p:nvPicPr>
          <p:cNvPr id="4" name="Picture 3">
            <a:extLst>
              <a:ext uri="{FF2B5EF4-FFF2-40B4-BE49-F238E27FC236}">
                <a16:creationId xmlns:a16="http://schemas.microsoft.com/office/drawing/2014/main" id="{42C37111-2D9E-0146-AE09-51E855EC3EAD}"/>
              </a:ext>
            </a:extLst>
          </p:cNvPr>
          <p:cNvPicPr>
            <a:picLocks noChangeAspect="1"/>
          </p:cNvPicPr>
          <p:nvPr/>
        </p:nvPicPr>
        <p:blipFill>
          <a:blip r:embed="rId4"/>
          <a:stretch>
            <a:fillRect/>
          </a:stretch>
        </p:blipFill>
        <p:spPr>
          <a:xfrm>
            <a:off x="697710" y="640080"/>
            <a:ext cx="6754847" cy="5588101"/>
          </a:xfrm>
          <a:prstGeom prst="rect">
            <a:avLst/>
          </a:prstGeom>
        </p:spPr>
      </p:pic>
      <p:sp>
        <p:nvSpPr>
          <p:cNvPr id="3" name="Content Placeholder 2">
            <a:extLst>
              <a:ext uri="{FF2B5EF4-FFF2-40B4-BE49-F238E27FC236}">
                <a16:creationId xmlns:a16="http://schemas.microsoft.com/office/drawing/2014/main" id="{AB15E2CC-64BF-4E41-864D-D0B3921286C7}"/>
              </a:ext>
            </a:extLst>
          </p:cNvPr>
          <p:cNvSpPr>
            <a:spLocks noGrp="1"/>
          </p:cNvSpPr>
          <p:nvPr>
            <p:ph idx="1"/>
          </p:nvPr>
        </p:nvSpPr>
        <p:spPr>
          <a:xfrm>
            <a:off x="8156351" y="2121408"/>
            <a:ext cx="3544034" cy="4050792"/>
          </a:xfrm>
        </p:spPr>
        <p:txBody>
          <a:bodyPr>
            <a:normAutofit/>
          </a:bodyPr>
          <a:lstStyle/>
          <a:p>
            <a:r>
              <a:rPr lang="en-US" sz="1600" dirty="0"/>
              <a:t>The lighter the column the higher correlated the columns</a:t>
            </a:r>
          </a:p>
          <a:p>
            <a:r>
              <a:rPr lang="en-US" sz="1600" dirty="0"/>
              <a:t>Columns of Percent of Beneficiaries with illnesses and columns of  Beneficiaries for Underprivileged Groups</a:t>
            </a:r>
            <a:r>
              <a:rPr lang="zh-TW" altLang="en-US" sz="1600" dirty="0"/>
              <a:t> </a:t>
            </a:r>
            <a:r>
              <a:rPr lang="en-US" sz="1600" dirty="0"/>
              <a:t>are highly correlated, therefore I will consider drop them while cleaning the data</a:t>
            </a:r>
          </a:p>
          <a:p>
            <a:endParaRPr lang="en-US" sz="1600" dirty="0"/>
          </a:p>
        </p:txBody>
      </p:sp>
      <p:grpSp>
        <p:nvGrpSpPr>
          <p:cNvPr id="11" name="Group 10">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180160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67A9-DDC9-AA4C-B8F0-5D9DBBB8F0BA}"/>
              </a:ext>
            </a:extLst>
          </p:cNvPr>
          <p:cNvSpPr>
            <a:spLocks noGrp="1"/>
          </p:cNvSpPr>
          <p:nvPr>
            <p:ph type="title"/>
          </p:nvPr>
        </p:nvSpPr>
        <p:spPr/>
        <p:txBody>
          <a:bodyPr/>
          <a:lstStyle/>
          <a:p>
            <a:r>
              <a:rPr lang="en-US" dirty="0"/>
              <a:t>Data cleaning – drop columns</a:t>
            </a:r>
          </a:p>
        </p:txBody>
      </p:sp>
      <p:sp>
        <p:nvSpPr>
          <p:cNvPr id="3" name="Content Placeholder 2">
            <a:extLst>
              <a:ext uri="{FF2B5EF4-FFF2-40B4-BE49-F238E27FC236}">
                <a16:creationId xmlns:a16="http://schemas.microsoft.com/office/drawing/2014/main" id="{B3DDB44B-1907-9843-B5D9-6F9475C4F65F}"/>
              </a:ext>
            </a:extLst>
          </p:cNvPr>
          <p:cNvSpPr>
            <a:spLocks noGrp="1"/>
          </p:cNvSpPr>
          <p:nvPr>
            <p:ph idx="1"/>
          </p:nvPr>
        </p:nvSpPr>
        <p:spPr>
          <a:xfrm>
            <a:off x="1063752" y="1998482"/>
            <a:ext cx="10058400" cy="4431448"/>
          </a:xfrm>
        </p:spPr>
        <p:txBody>
          <a:bodyPr>
            <a:normAutofit/>
          </a:bodyPr>
          <a:lstStyle/>
          <a:p>
            <a:r>
              <a:rPr lang="en-US" dirty="0"/>
              <a:t>Drop object column(“Facility Name “,” Street Address”, “City “, “State “)</a:t>
            </a:r>
          </a:p>
          <a:p>
            <a:r>
              <a:rPr lang="en-US" dirty="0"/>
              <a:t>Drop not important column('Provider ID', 'Zip Code’)</a:t>
            </a:r>
          </a:p>
          <a:p>
            <a:r>
              <a:rPr lang="en-US" dirty="0"/>
              <a:t>Drop “Total Stays” retain “Average Length of Stay (Days)”</a:t>
            </a:r>
          </a:p>
          <a:p>
            <a:r>
              <a:rPr lang="en-US" dirty="0"/>
              <a:t>Drop 'American Indian or Alaska Native Beneficiaries' because 75% of the column are 0</a:t>
            </a:r>
          </a:p>
          <a:p>
            <a:r>
              <a:rPr lang="en-US" dirty="0"/>
              <a:t>drop 'Average HCC Score' which is used for target cell</a:t>
            </a:r>
          </a:p>
        </p:txBody>
      </p:sp>
    </p:spTree>
    <p:extLst>
      <p:ext uri="{BB962C8B-B14F-4D97-AF65-F5344CB8AC3E}">
        <p14:creationId xmlns:p14="http://schemas.microsoft.com/office/powerpoint/2010/main" val="3004682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F6C9-65A6-084C-853C-0C1A0108C328}"/>
              </a:ext>
            </a:extLst>
          </p:cNvPr>
          <p:cNvSpPr>
            <a:spLocks noGrp="1"/>
          </p:cNvSpPr>
          <p:nvPr>
            <p:ph type="title"/>
          </p:nvPr>
        </p:nvSpPr>
        <p:spPr/>
        <p:txBody>
          <a:bodyPr/>
          <a:lstStyle/>
          <a:p>
            <a:r>
              <a:rPr lang="en-US" dirty="0"/>
              <a:t>Data cleaning – Missing value</a:t>
            </a:r>
          </a:p>
        </p:txBody>
      </p:sp>
      <p:sp>
        <p:nvSpPr>
          <p:cNvPr id="3" name="Content Placeholder 2">
            <a:extLst>
              <a:ext uri="{FF2B5EF4-FFF2-40B4-BE49-F238E27FC236}">
                <a16:creationId xmlns:a16="http://schemas.microsoft.com/office/drawing/2014/main" id="{680A592F-F839-BD4D-A1E7-CCD4E737C7D4}"/>
              </a:ext>
            </a:extLst>
          </p:cNvPr>
          <p:cNvSpPr>
            <a:spLocks noGrp="1"/>
          </p:cNvSpPr>
          <p:nvPr>
            <p:ph idx="1"/>
          </p:nvPr>
        </p:nvSpPr>
        <p:spPr/>
        <p:txBody>
          <a:bodyPr/>
          <a:lstStyle/>
          <a:p>
            <a:r>
              <a:rPr lang="en-US" dirty="0"/>
              <a:t>Drop columns which have too many missing value(“Black Beneficiaries “, “Hispanic Beneficiaries “, “Other/ Unknown Beneficiaries “, “Percent of Beneficiaries with Hypertension “)</a:t>
            </a:r>
          </a:p>
          <a:p>
            <a:endParaRPr lang="en-US" dirty="0"/>
          </a:p>
          <a:p>
            <a:endParaRPr lang="en-US" dirty="0"/>
          </a:p>
          <a:p>
            <a:endParaRPr lang="en-US" dirty="0"/>
          </a:p>
          <a:p>
            <a:r>
              <a:rPr lang="en-US" dirty="0"/>
              <a:t>Convert rest missing values to 0(consider null value as no beneficiaries)</a:t>
            </a:r>
          </a:p>
          <a:p>
            <a:endParaRPr lang="en-US" dirty="0"/>
          </a:p>
        </p:txBody>
      </p:sp>
      <p:pic>
        <p:nvPicPr>
          <p:cNvPr id="4" name="Picture 3">
            <a:extLst>
              <a:ext uri="{FF2B5EF4-FFF2-40B4-BE49-F238E27FC236}">
                <a16:creationId xmlns:a16="http://schemas.microsoft.com/office/drawing/2014/main" id="{EA738CE4-B9F0-E347-BE87-37936B1C3E80}"/>
              </a:ext>
            </a:extLst>
          </p:cNvPr>
          <p:cNvPicPr>
            <a:picLocks noChangeAspect="1"/>
          </p:cNvPicPr>
          <p:nvPr/>
        </p:nvPicPr>
        <p:blipFill>
          <a:blip r:embed="rId2"/>
          <a:stretch>
            <a:fillRect/>
          </a:stretch>
        </p:blipFill>
        <p:spPr>
          <a:xfrm>
            <a:off x="3117129" y="3235416"/>
            <a:ext cx="5486400" cy="635000"/>
          </a:xfrm>
          <a:prstGeom prst="rect">
            <a:avLst/>
          </a:prstGeom>
        </p:spPr>
      </p:pic>
      <p:pic>
        <p:nvPicPr>
          <p:cNvPr id="5" name="Picture 4">
            <a:extLst>
              <a:ext uri="{FF2B5EF4-FFF2-40B4-BE49-F238E27FC236}">
                <a16:creationId xmlns:a16="http://schemas.microsoft.com/office/drawing/2014/main" id="{7606F6A5-F1D9-334F-A5A0-0A5523D56893}"/>
              </a:ext>
            </a:extLst>
          </p:cNvPr>
          <p:cNvPicPr>
            <a:picLocks noChangeAspect="1"/>
          </p:cNvPicPr>
          <p:nvPr/>
        </p:nvPicPr>
        <p:blipFill>
          <a:blip r:embed="rId3"/>
          <a:stretch>
            <a:fillRect/>
          </a:stretch>
        </p:blipFill>
        <p:spPr>
          <a:xfrm>
            <a:off x="3117129" y="5046287"/>
            <a:ext cx="2781300" cy="584200"/>
          </a:xfrm>
          <a:prstGeom prst="rect">
            <a:avLst/>
          </a:prstGeom>
        </p:spPr>
      </p:pic>
    </p:spTree>
    <p:extLst>
      <p:ext uri="{BB962C8B-B14F-4D97-AF65-F5344CB8AC3E}">
        <p14:creationId xmlns:p14="http://schemas.microsoft.com/office/powerpoint/2010/main" val="7928633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696</TotalTime>
  <Words>802</Words>
  <Application>Microsoft Macintosh PowerPoint</Application>
  <PresentationFormat>Widescreen</PresentationFormat>
  <Paragraphs>80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Rockwell</vt:lpstr>
      <vt:lpstr>Rockwell Condensed</vt:lpstr>
      <vt:lpstr>Rockwell Extra Bold</vt:lpstr>
      <vt:lpstr>Wingdings</vt:lpstr>
      <vt:lpstr>Wood Type</vt:lpstr>
      <vt:lpstr>Minimize risk using machine learning methods</vt:lpstr>
      <vt:lpstr>Topics</vt:lpstr>
      <vt:lpstr>Business understanding - organization</vt:lpstr>
      <vt:lpstr>Business understanding – RAF score</vt:lpstr>
      <vt:lpstr>Business understanding – Problem</vt:lpstr>
      <vt:lpstr>Data Understanding-load data</vt:lpstr>
      <vt:lpstr>Data Understanding-correlation heatmap</vt:lpstr>
      <vt:lpstr>Data cleaning – drop columns</vt:lpstr>
      <vt:lpstr>Data cleaning – Missing value</vt:lpstr>
      <vt:lpstr>Data cleaning - multicollinearity</vt:lpstr>
      <vt:lpstr>Data cleaning - outliers</vt:lpstr>
      <vt:lpstr>Modeling - Data</vt:lpstr>
      <vt:lpstr>Modeling - clustering</vt:lpstr>
      <vt:lpstr>Modeling – Naïve Bayes &amp; SVM</vt:lpstr>
      <vt:lpstr>Evaluation – f1 score &amp; auc</vt:lpstr>
      <vt:lpstr>Evaluation</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Jhao-Han Chen</dc:creator>
  <cp:lastModifiedBy>Jhao-Han Chen</cp:lastModifiedBy>
  <cp:revision>5</cp:revision>
  <dcterms:created xsi:type="dcterms:W3CDTF">2019-05-02T04:40:46Z</dcterms:created>
  <dcterms:modified xsi:type="dcterms:W3CDTF">2019-05-02T16:16:50Z</dcterms:modified>
</cp:coreProperties>
</file>